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66" r:id="rId2"/>
    <p:sldId id="348" r:id="rId3"/>
    <p:sldId id="311" r:id="rId4"/>
    <p:sldId id="322" r:id="rId5"/>
    <p:sldId id="296" r:id="rId6"/>
    <p:sldId id="327" r:id="rId7"/>
    <p:sldId id="351" r:id="rId8"/>
    <p:sldId id="256" r:id="rId9"/>
    <p:sldId id="359" r:id="rId10"/>
    <p:sldId id="329" r:id="rId11"/>
    <p:sldId id="352" r:id="rId12"/>
    <p:sldId id="346" r:id="rId13"/>
    <p:sldId id="386" r:id="rId14"/>
    <p:sldId id="387" r:id="rId15"/>
    <p:sldId id="300" r:id="rId16"/>
    <p:sldId id="357" r:id="rId17"/>
    <p:sldId id="332" r:id="rId18"/>
    <p:sldId id="333" r:id="rId19"/>
    <p:sldId id="338" r:id="rId20"/>
    <p:sldId id="339" r:id="rId21"/>
    <p:sldId id="388" r:id="rId22"/>
    <p:sldId id="389" r:id="rId23"/>
    <p:sldId id="405" r:id="rId24"/>
    <p:sldId id="362" r:id="rId25"/>
    <p:sldId id="375" r:id="rId26"/>
    <p:sldId id="365" r:id="rId27"/>
    <p:sldId id="350" r:id="rId28"/>
    <p:sldId id="363" r:id="rId29"/>
    <p:sldId id="406" r:id="rId30"/>
    <p:sldId id="371" r:id="rId31"/>
    <p:sldId id="372" r:id="rId32"/>
    <p:sldId id="373" r:id="rId33"/>
    <p:sldId id="398" r:id="rId34"/>
    <p:sldId id="400" r:id="rId35"/>
    <p:sldId id="399" r:id="rId36"/>
    <p:sldId id="401" r:id="rId37"/>
    <p:sldId id="402" r:id="rId38"/>
    <p:sldId id="380" r:id="rId39"/>
    <p:sldId id="379" r:id="rId40"/>
    <p:sldId id="381" r:id="rId41"/>
    <p:sldId id="403" r:id="rId42"/>
    <p:sldId id="382" r:id="rId43"/>
    <p:sldId id="385" r:id="rId44"/>
    <p:sldId id="383" r:id="rId45"/>
    <p:sldId id="377" r:id="rId46"/>
    <p:sldId id="297" r:id="rId4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3"/>
    <a:srgbClr val="DA9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9" autoAdjust="0"/>
    <p:restoredTop sz="94620" autoAdjust="0"/>
  </p:normalViewPr>
  <p:slideViewPr>
    <p:cSldViewPr snapToGrid="0" snapToObjects="1">
      <p:cViewPr varScale="1">
        <p:scale>
          <a:sx n="108" d="100"/>
          <a:sy n="108" d="100"/>
        </p:scale>
        <p:origin x="46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19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25.06.2020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E3AC-D441-CF46-88D9-E2DA4012B4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85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25.06.2020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39771-DB5C-8247-9BA1-AA5AB87D3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23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B0640-713F-224D-8EA3-88173E180A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2706741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05987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163834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E39771-DB5C-8247-9BA1-AA5AB87D35F6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D6B08-BD90-7144-8E3A-8AED4C9B54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25.06.2020</a:t>
            </a:r>
          </a:p>
        </p:txBody>
      </p:sp>
    </p:spTree>
    <p:extLst>
      <p:ext uri="{BB962C8B-B14F-4D97-AF65-F5344CB8AC3E}">
        <p14:creationId xmlns:p14="http://schemas.microsoft.com/office/powerpoint/2010/main" val="4271870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17" Type="http://schemas.openxmlformats.org/officeDocument/2006/relationships/image" Target="../media/image2.png"/><Relationship Id="rId2" Type="http://schemas.openxmlformats.org/officeDocument/2006/relationships/image" Target="../media/image5.gif"/><Relationship Id="rId1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581BBF-F85C-D84C-A91C-ADE4E2F204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320"/>
            <a:ext cx="12192000" cy="540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5419EA-C0AA-BE4C-9908-B74A9706B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056" y="2047558"/>
            <a:ext cx="10529888" cy="2387600"/>
          </a:xfrm>
        </p:spPr>
        <p:txBody>
          <a:bodyPr anchor="ctr" anchorCtr="1">
            <a:normAutofit/>
          </a:bodyPr>
          <a:lstStyle>
            <a:lvl1pPr algn="ctr">
              <a:defRPr sz="5400"/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6D4FB-D8DB-F74B-930B-B02141843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782820"/>
            <a:ext cx="9144000" cy="5389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Wingdings" pitchFamily="2" charset="2"/>
              <a:buNone/>
              <a:tabLst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subtitle/author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999B5-3989-8940-AAB2-607FA9316C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568" y="233856"/>
            <a:ext cx="2625088" cy="659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D8464-CB83-D444-9969-7DF779FD45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8640"/>
            <a:ext cx="2372744" cy="88136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524127" y="5340223"/>
            <a:ext cx="9143746" cy="566801"/>
          </a:xfrm>
        </p:spPr>
        <p:txBody>
          <a:bodyPr lIns="9000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</a:lstStyle>
          <a:p>
            <a:pPr lvl="0"/>
            <a:r>
              <a:rPr lang="en-US" noProof="0" dirty="0"/>
              <a:t>Click to edit Master </a:t>
            </a:r>
            <a:r>
              <a:rPr lang="en-US" noProof="0" dirty="0" err="1"/>
              <a:t>subsubtitle</a:t>
            </a:r>
            <a:r>
              <a:rPr lang="en-US" noProof="0" dirty="0"/>
              <a:t>/email style</a:t>
            </a:r>
          </a:p>
        </p:txBody>
      </p:sp>
    </p:spTree>
    <p:extLst>
      <p:ext uri="{BB962C8B-B14F-4D97-AF65-F5344CB8AC3E}">
        <p14:creationId xmlns:p14="http://schemas.microsoft.com/office/powerpoint/2010/main" val="76705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0611F-5391-4B44-89DD-1989E1CE0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0"/>
            <a:ext cx="11072813" cy="4486275"/>
          </a:xfrm>
        </p:spPr>
        <p:txBody>
          <a:bodyPr/>
          <a:lstStyle>
            <a:lvl1pPr>
              <a:defRPr sz="2400"/>
            </a:lvl1pPr>
            <a:lvl2pPr>
              <a:lnSpc>
                <a:spcPct val="100000"/>
              </a:lnSpc>
              <a:defRPr sz="2000"/>
            </a:lvl2pPr>
            <a:lvl3pPr>
              <a:defRPr sz="16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C39D-D253-D943-89E7-8EEBF6CA8BB2}"/>
              </a:ext>
            </a:extLst>
          </p:cNvPr>
          <p:cNvSpPr txBox="1"/>
          <p:nvPr userDrawn="1"/>
        </p:nvSpPr>
        <p:spPr>
          <a:xfrm>
            <a:off x="9226428" y="6404865"/>
            <a:ext cx="159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30.03.2022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C90AD-C148-1441-B4D9-07D479C49B1A}"/>
              </a:ext>
            </a:extLst>
          </p:cNvPr>
          <p:cNvSpPr txBox="1"/>
          <p:nvPr userDrawn="1"/>
        </p:nvSpPr>
        <p:spPr>
          <a:xfrm>
            <a:off x="2197634" y="6413250"/>
            <a:ext cx="664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GROMACS-CP2K Interface Tutorial </a:t>
            </a:r>
          </a:p>
        </p:txBody>
      </p:sp>
    </p:spTree>
    <p:extLst>
      <p:ext uri="{BB962C8B-B14F-4D97-AF65-F5344CB8AC3E}">
        <p14:creationId xmlns:p14="http://schemas.microsoft.com/office/powerpoint/2010/main" val="19037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E354-68C2-BF46-A20E-5B634E42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072813" cy="926326"/>
          </a:xfrm>
          <a:ln>
            <a:noFill/>
          </a:ln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9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 flipV="1">
            <a:off x="2113428" y="6377736"/>
            <a:ext cx="9000000" cy="0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73F852-BE8C-D749-A8DC-55F697B895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8" y="6115363"/>
            <a:ext cx="1599416" cy="595774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2BB4E22-886E-3941-8D0B-04C71F8B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1858" y="6244536"/>
            <a:ext cx="432000" cy="288000"/>
          </a:xfrm>
          <a:ln w="0">
            <a:solidFill>
              <a:srgbClr val="F29A42"/>
            </a:solidFill>
          </a:ln>
        </p:spPr>
        <p:txBody>
          <a:bodyPr/>
          <a:lstStyle>
            <a:lvl1pPr algn="ctr">
              <a:defRPr sz="1600">
                <a:solidFill>
                  <a:srgbClr val="DA9A36"/>
                </a:solidFill>
                <a:latin typeface="PT Sans" panose="020B0503020203020204" pitchFamily="34" charset="77"/>
              </a:defRPr>
            </a:lvl1pPr>
          </a:lstStyle>
          <a:p>
            <a:fld id="{652FD0A2-323C-544B-81C5-8198DDC55B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4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75659B-5D73-AC42-9079-D22982F33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525239"/>
            <a:ext cx="1319914" cy="16707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3C47B-7C42-5940-B7AA-AE38CC492A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458471"/>
            <a:ext cx="3855276" cy="1521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E1FA22-6359-084E-B3B8-753664F3D6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3626361"/>
            <a:ext cx="2407640" cy="1437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D35579-0091-7744-912D-C4ADE88CD9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6" y="3578273"/>
            <a:ext cx="1891292" cy="609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971F8F-A82D-EF47-AB8E-4536D67B6B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3611837"/>
            <a:ext cx="781031" cy="7810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C72580-1C7F-CC40-8686-2E91635C03C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64" y="4432945"/>
            <a:ext cx="1144664" cy="475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E17584-3C67-5A49-9EB8-640216BD23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667439"/>
            <a:ext cx="1232374" cy="3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C10963-7AD5-7145-936E-F44F66F0C1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3564755"/>
            <a:ext cx="1071904" cy="1559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343EF1-2C4B-C143-95DE-37AE1D92D8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5613" r="5113" b="19985"/>
          <a:stretch/>
        </p:blipFill>
        <p:spPr>
          <a:xfrm>
            <a:off x="5447928" y="4537386"/>
            <a:ext cx="1698964" cy="5866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B6BFD8-4F3D-714B-B7E2-87258E03D69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662280"/>
            <a:ext cx="1864601" cy="5976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F636F0-BABE-8140-9830-F375C9BB25C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3626361"/>
            <a:ext cx="1050290" cy="10565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50E0F8-3E6E-764B-BB74-8A2EFE3DEC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554719"/>
            <a:ext cx="1671882" cy="3532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0782C6-7677-774B-BC42-FE51CD96050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4115893"/>
            <a:ext cx="1249315" cy="10153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42D94C-EDAB-7F46-8763-091040765BD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547941"/>
            <a:ext cx="928074" cy="5874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DAD06B-C392-FA40-BD73-62BC8885CF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48" y="400470"/>
            <a:ext cx="4485160" cy="16660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22A92-CE17-1043-9588-CF0502A3C31F}"/>
              </a:ext>
            </a:extLst>
          </p:cNvPr>
          <p:cNvSpPr/>
          <p:nvPr userDrawn="1"/>
        </p:nvSpPr>
        <p:spPr>
          <a:xfrm>
            <a:off x="0" y="2301240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0" y="2353347"/>
            <a:ext cx="12192000" cy="8925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 anchor="ctr" anchorCtr="1">
            <a:spAutoFit/>
          </a:bodyPr>
          <a:lstStyle/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  <a:p>
            <a:pPr algn="ctr"/>
            <a:r>
              <a:rPr lang="en-GB" sz="2800" b="1" i="0" dirty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BioExcel Partners</a:t>
            </a:r>
          </a:p>
          <a:p>
            <a:pPr algn="ctr"/>
            <a:endParaRPr lang="en-GB" sz="1200" b="0" i="0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081D37-7CF7-5D4F-92CB-3191A190798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16" y="5714387"/>
            <a:ext cx="3992266" cy="10032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82FB60-E578-3C45-AE2C-79166D236875}"/>
              </a:ext>
            </a:extLst>
          </p:cNvPr>
          <p:cNvSpPr txBox="1"/>
          <p:nvPr userDrawn="1"/>
        </p:nvSpPr>
        <p:spPr>
          <a:xfrm>
            <a:off x="6729984" y="5842403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PT Sans" charset="-52"/>
                <a:ea typeface="PT Sans" charset="-52"/>
                <a:cs typeface="PT Sans" charset="-52"/>
              </a:rPr>
              <a:t>BioExcel</a:t>
            </a:r>
            <a:r>
              <a:rPr lang="en-GB" sz="1600" dirty="0">
                <a:latin typeface="PT Sans" charset="-52"/>
                <a:ea typeface="PT Sans" charset="-52"/>
                <a:cs typeface="PT Sans" charset="-52"/>
              </a:rPr>
              <a:t> is funded by the European Union Horizon 2020 program under grant agreements 675728 and 823830.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9BE977-FD52-E545-AE42-8B79F2752C1C}"/>
              </a:ext>
            </a:extLst>
          </p:cNvPr>
          <p:cNvSpPr/>
          <p:nvPr userDrawn="1"/>
        </p:nvSpPr>
        <p:spPr>
          <a:xfrm>
            <a:off x="0" y="5464238"/>
            <a:ext cx="12192000" cy="45719"/>
          </a:xfrm>
          <a:prstGeom prst="rect">
            <a:avLst/>
          </a:prstGeom>
          <a:solidFill>
            <a:srgbClr val="F29A42"/>
          </a:solidFill>
          <a:ln>
            <a:solidFill>
              <a:srgbClr val="F29A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7ED13-6A7E-B341-BD99-92EA533A3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69CAD-188C-2F44-A5A9-07B51544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CD31-BEE7-364F-A220-80DB7CBD3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25.06.2020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7D27E-02E3-654C-BFC5-510474712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1E22B-FCF5-0F49-BC65-DD9889001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FD0A2-323C-544B-81C5-8198DDC55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3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5" r:id="rId3"/>
    <p:sldLayoutId id="2147483674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T Sans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PT Sans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7" userDrawn="1">
          <p15:clr>
            <a:srgbClr val="F26B43"/>
          </p15:clr>
        </p15:guide>
        <p15:guide id="2" pos="189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7151" userDrawn="1">
          <p15:clr>
            <a:srgbClr val="F26B43"/>
          </p15:clr>
        </p15:guide>
        <p15:guide id="5" pos="529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  <p15:guide id="9" orient="horz" pos="2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mailto:Dmitry.morozov@jyu.f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dtutorials.com/gmx/umbrella/index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xcel.eu/events/virtual-workshop-best-practices-in-qm-mm-simulation-of-biomolecular-systems/" TargetMode="External"/><Relationship Id="rId2" Type="http://schemas.openxmlformats.org/officeDocument/2006/relationships/hyperlink" Target="https://docs.bioexcel.eu/qmmm_bpg/en/ma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/BioExcelCoE/video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dx.doi.org/10.1021/ct050123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GROMACS-CP2K Interface </a:t>
            </a:r>
            <a:r>
              <a:rPr lang="en-US" dirty="0"/>
              <a:t>Tutorial</a:t>
            </a:r>
            <a:br>
              <a:rPr lang="sv-SE" dirty="0"/>
            </a:br>
            <a:r>
              <a:rPr lang="sv-SE" sz="3800" dirty="0"/>
              <a:t>(Introduction to QM/MM simulations)</a:t>
            </a:r>
            <a:endParaRPr lang="en-GB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Dmitry Morozov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127" y="5340223"/>
            <a:ext cx="9143746" cy="850715"/>
          </a:xfrm>
        </p:spPr>
        <p:txBody>
          <a:bodyPr>
            <a:normAutofit fontScale="70000" lnSpcReduction="20000"/>
          </a:bodyPr>
          <a:lstStyle/>
          <a:p>
            <a:r>
              <a:rPr lang="en-GB" sz="3400" dirty="0"/>
              <a:t>University of Jyväskylä, Finland</a:t>
            </a:r>
          </a:p>
          <a:p>
            <a:r>
              <a:rPr lang="en-GB" dirty="0">
                <a:hlinkClick r:id="rId2"/>
              </a:rPr>
              <a:t>dmitry.morozov@jyu.fi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B3022D-50B8-4436-ABD0-37831D1B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372" y="268235"/>
            <a:ext cx="3496901" cy="52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7BCEC-E9D7-4FD6-B02F-945EDECD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074" y="182621"/>
            <a:ext cx="1543387" cy="6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9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C9EA-30EE-3649-B47C-64A6858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Setup a QM/MM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953C-E9A1-2049-A853-E72369F4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12DE42-7D7D-0D40-9744-B18788537D8F}"/>
              </a:ext>
            </a:extLst>
          </p:cNvPr>
          <p:cNvSpPr/>
          <p:nvPr/>
        </p:nvSpPr>
        <p:spPr>
          <a:xfrm>
            <a:off x="542925" y="3201343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 SETUP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37E1C0-0B36-EF44-987D-5C743D7F857B}"/>
              </a:ext>
            </a:extLst>
          </p:cNvPr>
          <p:cNvSpPr/>
          <p:nvPr/>
        </p:nvSpPr>
        <p:spPr>
          <a:xfrm>
            <a:off x="3449757" y="3201344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MD SIMULATIONS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B763E6-1746-8946-A011-20077DD84F40}"/>
              </a:ext>
            </a:extLst>
          </p:cNvPr>
          <p:cNvSpPr/>
          <p:nvPr/>
        </p:nvSpPr>
        <p:spPr>
          <a:xfrm>
            <a:off x="542925" y="4353484"/>
            <a:ext cx="1980000" cy="1547999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Missing residues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Residue protonation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pdb2gmx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Define box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Add solvent and ions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B0FE83-F0A3-9E42-8D88-E8028CB9C972}"/>
              </a:ext>
            </a:extLst>
          </p:cNvPr>
          <p:cNvSpPr/>
          <p:nvPr/>
        </p:nvSpPr>
        <p:spPr>
          <a:xfrm>
            <a:off x="3449757" y="4353484"/>
            <a:ext cx="1980000" cy="1891050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Prepare .</a:t>
            </a:r>
            <a:r>
              <a:rPr lang="en-GB" sz="1400" dirty="0" err="1">
                <a:solidFill>
                  <a:srgbClr val="002060"/>
                </a:solidFill>
              </a:rPr>
              <a:t>mdp</a:t>
            </a:r>
            <a:r>
              <a:rPr lang="en-GB" sz="1400" dirty="0">
                <a:solidFill>
                  <a:srgbClr val="002060"/>
                </a:solidFill>
              </a:rPr>
              <a:t> files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Energy minimization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Pressure &amp; temperature equilibration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Production run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sz="14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F61445-BCC4-0645-8029-CFADFD4F6D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22925" y="3651343"/>
            <a:ext cx="926832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84C147-801A-3D48-BD3E-3C0554EC633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532925" y="4101343"/>
            <a:ext cx="0" cy="252141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C7F1-B01B-2A4D-8E12-95A0EF18CB3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439757" y="4101344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C802E-E8EF-7842-904C-B994E80F1C5D}"/>
              </a:ext>
            </a:extLst>
          </p:cNvPr>
          <p:cNvSpPr/>
          <p:nvPr/>
        </p:nvSpPr>
        <p:spPr>
          <a:xfrm>
            <a:off x="9711046" y="3201343"/>
            <a:ext cx="2162812" cy="90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49FEEF-CF51-4A45-B277-48CC25A3B964}"/>
              </a:ext>
            </a:extLst>
          </p:cNvPr>
          <p:cNvSpPr/>
          <p:nvPr/>
        </p:nvSpPr>
        <p:spPr>
          <a:xfrm>
            <a:off x="9711045" y="4353483"/>
            <a:ext cx="2162813" cy="1548000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Geometry optimization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Atomic charges 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QM/MM MD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Absorption spectra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Umbrella Sampling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31A9D-9F6D-8443-90D6-D2FCB273327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792452" y="4101343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fp_s65t-h148d.png" descr="gfp_s65t-h148d.png">
            <a:extLst>
              <a:ext uri="{FF2B5EF4-FFF2-40B4-BE49-F238E27FC236}">
                <a16:creationId xmlns:a16="http://schemas.microsoft.com/office/drawing/2014/main" id="{7A76E3E5-4341-5C43-964E-2C978F0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8" t="3684" r="16482" b="3684"/>
          <a:stretch>
            <a:fillRect/>
          </a:stretch>
        </p:blipFill>
        <p:spPr>
          <a:xfrm>
            <a:off x="942867" y="1452329"/>
            <a:ext cx="1180116" cy="1391953"/>
          </a:xfrm>
          <a:prstGeom prst="rect">
            <a:avLst/>
          </a:prstGeom>
          <a:ln w="12700">
            <a:miter lim="400000"/>
          </a:ln>
          <a:effectLst>
            <a:outerShdw blurRad="317500" dist="45585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CAAB8-60D3-D046-AB7E-7AE4947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212">
            <a:off x="3138802" y="1100530"/>
            <a:ext cx="2670531" cy="1984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DDCCB5-B578-0C4E-8A3A-DF194C3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094" y="1653343"/>
            <a:ext cx="1578812" cy="117300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D729E-E372-1C48-B1AA-7B51AC726EA8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5429757" y="3651343"/>
            <a:ext cx="4281289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D7B9EA-A9FA-294B-8E6A-AD7EBC414B97}"/>
              </a:ext>
            </a:extLst>
          </p:cNvPr>
          <p:cNvCxnSpPr/>
          <p:nvPr/>
        </p:nvCxnSpPr>
        <p:spPr>
          <a:xfrm flipV="1">
            <a:off x="7395410" y="3651343"/>
            <a:ext cx="0" cy="58358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D7AB68-AA80-F640-B019-E162DC115A89}"/>
              </a:ext>
            </a:extLst>
          </p:cNvPr>
          <p:cNvSpPr txBox="1"/>
          <p:nvPr/>
        </p:nvSpPr>
        <p:spPr>
          <a:xfrm>
            <a:off x="6511164" y="4353483"/>
            <a:ext cx="194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/>
              <a:t>- External CP2K input (optional)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58FE7E-3C80-3E4C-9CD8-A79D6B57A348}"/>
              </a:ext>
            </a:extLst>
          </p:cNvPr>
          <p:cNvSpPr txBox="1"/>
          <p:nvPr/>
        </p:nvSpPr>
        <p:spPr>
          <a:xfrm>
            <a:off x="84725" y="1676348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structure</a:t>
            </a:r>
          </a:p>
        </p:txBody>
      </p:sp>
    </p:spTree>
    <p:extLst>
      <p:ext uri="{BB962C8B-B14F-4D97-AF65-F5344CB8AC3E}">
        <p14:creationId xmlns:p14="http://schemas.microsoft.com/office/powerpoint/2010/main" val="232826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3898900"/>
            <a:ext cx="8555422" cy="19569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7455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361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F6D4-1EEF-9C48-AA72-520869CE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GROMACS-CP2K Tutorial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3646-45D9-7246-ACEC-7C91EB244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197901"/>
            <a:ext cx="7535755" cy="433334"/>
          </a:xfrm>
          <a:solidFill>
            <a:srgbClr val="FFC000"/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Open “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QMMM-Tutorial-Handbook.pdf” </a:t>
            </a:r>
            <a:r>
              <a:rPr lang="en-US" dirty="0">
                <a:latin typeface="+mj-lt"/>
              </a:rPr>
              <a:t>from the Google Drive folder</a:t>
            </a:r>
            <a:r>
              <a:rPr lang="en-GB" dirty="0">
                <a:latin typeface="+mj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D410A-A284-E640-889F-948724DC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B8F0-6CC5-194C-BB28-73FB7D179A91}"/>
              </a:ext>
            </a:extLst>
          </p:cNvPr>
          <p:cNvSpPr txBox="1"/>
          <p:nvPr/>
        </p:nvSpPr>
        <p:spPr>
          <a:xfrm>
            <a:off x="542925" y="2320279"/>
            <a:ext cx="9923689" cy="286232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module use /work/ta060/ta060/shared/</a:t>
            </a:r>
            <a:r>
              <a:rPr lang="en-US" sz="2000" dirty="0" err="1">
                <a:solidFill>
                  <a:schemeClr val="bg1"/>
                </a:solidFill>
              </a:rPr>
              <a:t>modulefiles</a:t>
            </a:r>
            <a:r>
              <a:rPr lang="en-US" sz="2000" dirty="0">
                <a:solidFill>
                  <a:schemeClr val="bg1"/>
                </a:solidFill>
              </a:rPr>
              <a:t>/gromacs2022</a:t>
            </a:r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&gt;&gt; module load gmx_cp2k</a:t>
            </a:r>
            <a:endParaRPr lang="ru-RU" sz="2000" dirty="0">
              <a:solidFill>
                <a:schemeClr val="bg1"/>
              </a:solidFill>
            </a:endParaRPr>
          </a:p>
          <a:p>
            <a:endParaRPr lang="ru-RU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cd /work/ta060/ta060/&lt;your login name&gt;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git clone https://github.com/bioexcel/2022-03-30-gromacs-cp2k-tutorial.git tutorial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cd tutorial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6068CC-387A-463A-B812-79905AA43B0A}"/>
              </a:ext>
            </a:extLst>
          </p:cNvPr>
          <p:cNvSpPr txBox="1">
            <a:spLocks/>
          </p:cNvSpPr>
          <p:nvPr/>
        </p:nvSpPr>
        <p:spPr>
          <a:xfrm>
            <a:off x="542924" y="1714500"/>
            <a:ext cx="11072813" cy="522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dirty="0"/>
              <a:t>Open terminal  window and finish “Setting up tutorial environment part”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213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DB099-5EDA-43E8-85C6-785F9A3C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</a:t>
            </a:r>
            <a:r>
              <a:rPr lang="ru-RU" b="1" dirty="0"/>
              <a:t>1</a:t>
            </a:r>
            <a:r>
              <a:rPr lang="en-GB" b="1" dirty="0"/>
              <a:t>: </a:t>
            </a:r>
            <a:r>
              <a:rPr lang="en-US" b="1" dirty="0"/>
              <a:t>Setting up simple QM system</a:t>
            </a:r>
            <a:endParaRPr lang="en-GB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FE4FD-849E-40CA-BF0F-5882DDD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E02AD-9A0F-4F68-8980-C41678FC2D39}"/>
              </a:ext>
            </a:extLst>
          </p:cNvPr>
          <p:cNvSpPr txBox="1">
            <a:spLocks/>
          </p:cNvSpPr>
          <p:nvPr/>
        </p:nvSpPr>
        <p:spPr>
          <a:xfrm>
            <a:off x="4083768" y="1241528"/>
            <a:ext cx="7790090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</a:t>
            </a:r>
            <a:r>
              <a:rPr lang="en-US" sz="2200" dirty="0"/>
              <a:t>Make simple QM system with interface</a:t>
            </a:r>
            <a:endParaRPr lang="en-GB" sz="2200" dirty="0"/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 N-</a:t>
            </a:r>
            <a:r>
              <a:rPr lang="en-GB" sz="2200" dirty="0" err="1"/>
              <a:t>Methylacetamide</a:t>
            </a:r>
            <a:r>
              <a:rPr lang="en-GB" sz="2200" dirty="0"/>
              <a:t> (NMA) (12 atoms)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No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53908-CF44-430C-B478-5450DE71EF81}"/>
              </a:ext>
            </a:extLst>
          </p:cNvPr>
          <p:cNvSpPr txBox="1">
            <a:spLocks/>
          </p:cNvSpPr>
          <p:nvPr/>
        </p:nvSpPr>
        <p:spPr>
          <a:xfrm>
            <a:off x="3607358" y="5076003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1”</a:t>
            </a:r>
          </a:p>
          <a:p>
            <a:endParaRPr lang="en-GB" dirty="0"/>
          </a:p>
        </p:txBody>
      </p:sp>
      <p:pic>
        <p:nvPicPr>
          <p:cNvPr id="2050" name="Picture 2" descr="/2021-04-22-qmmm-gromacs-cp2k/nma">
            <a:extLst>
              <a:ext uri="{FF2B5EF4-FFF2-40B4-BE49-F238E27FC236}">
                <a16:creationId xmlns:a16="http://schemas.microsoft.com/office/drawing/2014/main" id="{CAA8C415-82F9-4D17-BBC4-EE875A086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140322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9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 for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421290" y="1012954"/>
            <a:ext cx="7337007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integrator	= steep ; Algorithm (steep = steepest descent minimization)</a:t>
            </a:r>
          </a:p>
          <a:p>
            <a:r>
              <a:rPr lang="en-GB" sz="1400" dirty="0" err="1"/>
              <a:t>emtol</a:t>
            </a:r>
            <a:r>
              <a:rPr lang="en-GB" sz="1400" dirty="0"/>
              <a:t>	= 10.0  ; Stop minimization when the maximum force &lt; 10.0 kJ/mol/nm</a:t>
            </a:r>
          </a:p>
          <a:p>
            <a:r>
              <a:rPr lang="en-GB" sz="1400" dirty="0" err="1"/>
              <a:t>emstep</a:t>
            </a:r>
            <a:r>
              <a:rPr lang="en-GB" sz="1400" dirty="0"/>
              <a:t>         = 0.01  ; Energy step size</a:t>
            </a:r>
          </a:p>
          <a:p>
            <a:r>
              <a:rPr lang="en-GB" sz="1400" dirty="0" err="1"/>
              <a:t>nsteps</a:t>
            </a:r>
            <a:r>
              <a:rPr lang="en-GB" sz="1400" dirty="0"/>
              <a:t>	= 100   ; Maximum number of (minimization) steps to perform</a:t>
            </a:r>
          </a:p>
          <a:p>
            <a:endParaRPr lang="en-GB" sz="1400" dirty="0"/>
          </a:p>
          <a:p>
            <a:r>
              <a:rPr lang="en-GB" sz="1400" dirty="0"/>
              <a:t>; Set output frequency to each step</a:t>
            </a:r>
          </a:p>
          <a:p>
            <a:r>
              <a:rPr lang="en-GB" sz="1400" dirty="0" err="1"/>
              <a:t>nstxout</a:t>
            </a:r>
            <a:r>
              <a:rPr lang="en-GB" sz="1400" dirty="0"/>
              <a:t>                  = 1 ; Coordinates to </a:t>
            </a:r>
            <a:r>
              <a:rPr lang="en-GB" sz="1400" dirty="0" err="1"/>
              <a:t>trr</a:t>
            </a:r>
            <a:endParaRPr lang="en-GB" sz="1400" dirty="0"/>
          </a:p>
          <a:p>
            <a:r>
              <a:rPr lang="en-GB" sz="1400" dirty="0" err="1"/>
              <a:t>nstlog</a:t>
            </a:r>
            <a:r>
              <a:rPr lang="en-GB" sz="1400" dirty="0"/>
              <a:t>                   = 1 ; Energies to md.log</a:t>
            </a:r>
          </a:p>
          <a:p>
            <a:r>
              <a:rPr lang="en-GB" sz="1400" dirty="0" err="1"/>
              <a:t>nstcalcenergy</a:t>
            </a:r>
            <a:r>
              <a:rPr lang="en-GB" sz="1400" dirty="0"/>
              <a:t>        = 1 ; Energies </a:t>
            </a:r>
          </a:p>
          <a:p>
            <a:r>
              <a:rPr lang="en-GB" sz="1400" dirty="0" err="1"/>
              <a:t>nstenergy</a:t>
            </a:r>
            <a:r>
              <a:rPr lang="en-GB" sz="1400" dirty="0"/>
              <a:t>              = 1 ; Energies to </a:t>
            </a:r>
            <a:r>
              <a:rPr lang="en-GB" sz="1400" dirty="0" err="1"/>
              <a:t>ener.edr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; Set cut-offs</a:t>
            </a:r>
          </a:p>
          <a:p>
            <a:r>
              <a:rPr lang="en-GB" sz="1400" dirty="0" err="1"/>
              <a:t>rlist</a:t>
            </a:r>
            <a:r>
              <a:rPr lang="en-GB" sz="1400" dirty="0"/>
              <a:t>              = 0.2 ; NB-search cut-off</a:t>
            </a:r>
          </a:p>
          <a:p>
            <a:r>
              <a:rPr lang="en-GB" sz="1400" dirty="0" err="1"/>
              <a:t>rcoulomb</a:t>
            </a:r>
            <a:r>
              <a:rPr lang="en-GB" sz="1400" dirty="0"/>
              <a:t>	 = 0.2 ; Short-range electrostatic cut-off</a:t>
            </a:r>
          </a:p>
          <a:p>
            <a:r>
              <a:rPr lang="en-GB" sz="1400" dirty="0" err="1"/>
              <a:t>rvdw</a:t>
            </a:r>
            <a:r>
              <a:rPr lang="en-GB" sz="1400" dirty="0"/>
              <a:t>	 = 0.2 ; Short-range Van der Waals cut-off</a:t>
            </a:r>
          </a:p>
          <a:p>
            <a:endParaRPr lang="en-GB" sz="1400" dirty="0"/>
          </a:p>
          <a:p>
            <a:r>
              <a:rPr lang="en-GB" sz="1400" dirty="0"/>
              <a:t>; CP2K QMMM parameters</a:t>
            </a:r>
          </a:p>
          <a:p>
            <a:r>
              <a:rPr lang="en-GB" sz="1400" dirty="0"/>
              <a:t>qmmm-cp2k-active              = </a:t>
            </a:r>
            <a:r>
              <a:rPr lang="en-GB" sz="1400" dirty="0">
                <a:solidFill>
                  <a:srgbClr val="4472C3"/>
                </a:solidFill>
              </a:rPr>
              <a:t>true</a:t>
            </a:r>
            <a:r>
              <a:rPr lang="en-GB" sz="1400" dirty="0"/>
              <a:t>   ; Activate QMMM </a:t>
            </a:r>
            <a:r>
              <a:rPr lang="en-GB" sz="1400" dirty="0" err="1"/>
              <a:t>MdModule</a:t>
            </a:r>
            <a:endParaRPr lang="en-GB" sz="1400" dirty="0"/>
          </a:p>
          <a:p>
            <a:r>
              <a:rPr lang="en-GB" sz="1400" dirty="0"/>
              <a:t>qmmm-cp2k-qmgroup          = </a:t>
            </a:r>
            <a:r>
              <a:rPr lang="en-GB" sz="1400" dirty="0">
                <a:solidFill>
                  <a:srgbClr val="4472C3"/>
                </a:solidFill>
              </a:rPr>
              <a:t>System</a:t>
            </a:r>
            <a:r>
              <a:rPr lang="en-GB" sz="1400" dirty="0"/>
              <a:t> ; Index group of QM atoms</a:t>
            </a:r>
          </a:p>
          <a:p>
            <a:r>
              <a:rPr lang="en-GB" sz="1400" dirty="0"/>
              <a:t>qmmm-cp2k-qmmethod        = </a:t>
            </a:r>
            <a:r>
              <a:rPr lang="en-GB" sz="1400" dirty="0">
                <a:solidFill>
                  <a:srgbClr val="4472C3"/>
                </a:solidFill>
              </a:rPr>
              <a:t>PBE</a:t>
            </a:r>
            <a:r>
              <a:rPr lang="en-GB" sz="1400" dirty="0"/>
              <a:t>    ; Method to use</a:t>
            </a:r>
          </a:p>
          <a:p>
            <a:r>
              <a:rPr lang="en-GB" sz="1400" dirty="0"/>
              <a:t>qmmm-cp2k-qmcharge         = </a:t>
            </a:r>
            <a:r>
              <a:rPr lang="en-GB" sz="1400" dirty="0">
                <a:solidFill>
                  <a:srgbClr val="4472C3"/>
                </a:solidFill>
              </a:rPr>
              <a:t>0</a:t>
            </a:r>
            <a:r>
              <a:rPr lang="en-GB" sz="1400" dirty="0"/>
              <a:t>      ; Charge of QM system</a:t>
            </a:r>
          </a:p>
          <a:p>
            <a:r>
              <a:rPr lang="en-GB" sz="1400" dirty="0"/>
              <a:t>qmmm-cp2k-qmmultiplicity    = </a:t>
            </a:r>
            <a:r>
              <a:rPr lang="en-GB" sz="1400" dirty="0">
                <a:solidFill>
                  <a:srgbClr val="4472C3"/>
                </a:solidFill>
              </a:rPr>
              <a:t>1</a:t>
            </a:r>
            <a:r>
              <a:rPr lang="en-GB" sz="1400" dirty="0"/>
              <a:t>      ; Multiplicity of QM system</a:t>
            </a:r>
          </a:p>
        </p:txBody>
      </p:sp>
      <p:pic>
        <p:nvPicPr>
          <p:cNvPr id="7" name="Picture 2" descr="/2021-04-22-qmmm-gromacs-cp2k/nma">
            <a:extLst>
              <a:ext uri="{FF2B5EF4-FFF2-40B4-BE49-F238E27FC236}">
                <a16:creationId xmlns:a16="http://schemas.microsoft.com/office/drawing/2014/main" id="{6110C940-2ED1-4378-B01E-0CA306AAE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297" y="1140322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85901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Sections</a:t>
            </a:r>
            <a:r>
              <a:rPr lang="en-GB" dirty="0"/>
              <a:t>: GLOBAL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2008415"/>
            <a:ext cx="10771200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&amp;GLOBAL</a:t>
            </a:r>
          </a:p>
          <a:p>
            <a:r>
              <a:rPr lang="en-GB" dirty="0">
                <a:latin typeface="Tw Cen MT" panose="020B0602020104020603" pitchFamily="34" charset="77"/>
              </a:rPr>
              <a:t>    PRINT_LEVEL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LOW		!HIGH/MEDIUM/LOW</a:t>
            </a:r>
            <a:endParaRPr lang="en-GB" dirty="0"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PROJECT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GROMACS		! &lt;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projectname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&gt;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 RUN_TYPE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ENERGY_FORCE	! GEO_OPT/ENERGY_FORCE/BAND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/>
              <a:t>&amp;END GLOBAL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1B4E6-3FD9-4232-9ABD-DD8923C9D416}"/>
              </a:ext>
            </a:extLst>
          </p:cNvPr>
          <p:cNvSpPr txBox="1"/>
          <p:nvPr/>
        </p:nvSpPr>
        <p:spPr>
          <a:xfrm>
            <a:off x="576262" y="1085791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>
                <a:solidFill>
                  <a:schemeClr val="bg1"/>
                </a:solidFill>
              </a:rPr>
              <a:t>nma-em_cp2k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8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0D7D1B-C0B3-4184-A407-2E9B9CA57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FORCE_EVAL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9471" y="1710514"/>
            <a:ext cx="10772387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parameters for force evaluation</a:t>
            </a:r>
          </a:p>
          <a:p>
            <a:r>
              <a:rPr lang="en-GB" dirty="0">
                <a:latin typeface="Tw Cen MT" panose="020B0602020104020603" pitchFamily="34" charset="77"/>
              </a:rPr>
              <a:t>   METHOD QMMM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method employed e.g. QMMM (Quickstep + external charges)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&amp;DFT                         	</a:t>
            </a:r>
            <a:r>
              <a:rPr lang="en-GB" i="1" dirty="0">
                <a:latin typeface="Tw Cen MT" panose="020B0602020104020603" pitchFamily="34" charset="77"/>
              </a:rPr>
              <a:t>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DFT section - all QM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DFT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DFT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&amp;QMMM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QMMM section - set up for QM box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QMMM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QMMM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&amp;MM      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MM section - MM point </a:t>
            </a:r>
            <a:r>
              <a:rPr lang="en-GB" i="1" dirty="0" err="1">
                <a:solidFill>
                  <a:srgbClr val="0070C0"/>
                </a:solidFill>
                <a:latin typeface="Tw Cen MT" panose="020B0602020104020603" pitchFamily="34" charset="77"/>
              </a:rPr>
              <a:t>chrages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,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MM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&amp;END MM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                                  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! subsystem - coordinates, atom kinds etc.</a:t>
            </a:r>
          </a:p>
          <a:p>
            <a:r>
              <a:rPr lang="en-GB" dirty="0">
                <a:latin typeface="Tw Cen MT" panose="020B0602020104020603" pitchFamily="34" charset="77"/>
              </a:rPr>
              <a:t>     .... contents of SUBSYS section</a:t>
            </a:r>
          </a:p>
          <a:p>
            <a:r>
              <a:rPr lang="en-GB" dirty="0">
                <a:latin typeface="Tw Cen MT" panose="020B0602020104020603" pitchFamily="34" charset="77"/>
              </a:rPr>
              <a:t>   &amp;SUBSYS</a:t>
            </a:r>
          </a:p>
          <a:p>
            <a:r>
              <a:rPr lang="en-GB" dirty="0">
                <a:latin typeface="Tw Cen MT" panose="020B0602020104020603" pitchFamily="34" charset="77"/>
              </a:rPr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263380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46AF-E129-044C-9EE8-EB5A4E65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B3FA6-21B9-2B4A-8C8D-EA4CCAFFA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47857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0605-3971-F246-8C9B-DE868AF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0B6A-DC99-A649-88D6-E67C97328A5F}"/>
              </a:ext>
            </a:extLst>
          </p:cNvPr>
          <p:cNvSpPr txBox="1"/>
          <p:nvPr/>
        </p:nvSpPr>
        <p:spPr>
          <a:xfrm>
            <a:off x="666546" y="1318297"/>
            <a:ext cx="10772387" cy="50783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METHOD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QMMM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</a:t>
            </a:r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CHARGE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0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GB" dirty="0">
                <a:latin typeface="Tw Cen MT" panose="020B0602020104020603" pitchFamily="34" charset="77"/>
              </a:rPr>
              <a:t>MULTIPLICITY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1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BASIS_SET_FILE_NAME  BASIS_MOLOPT	</a:t>
            </a:r>
            <a:r>
              <a:rPr lang="en-GB" i="1" dirty="0">
                <a:solidFill>
                  <a:srgbClr val="0070C0"/>
                </a:solidFill>
              </a:rPr>
              <a:t>! File with basis sets</a:t>
            </a:r>
          </a:p>
          <a:p>
            <a:r>
              <a:rPr lang="en-US" i="1" dirty="0">
                <a:solidFill>
                  <a:srgbClr val="0070C0"/>
                </a:solidFill>
                <a:latin typeface="Tw Cen MT" panose="020B0602020104020603" pitchFamily="34" charset="77"/>
              </a:rPr>
              <a:t>    </a:t>
            </a:r>
            <a:r>
              <a:rPr lang="en-US" i="1" dirty="0">
                <a:latin typeface="Tw Cen MT" panose="020B0602020104020603" pitchFamily="34" charset="77"/>
              </a:rPr>
              <a:t>POTENTIAL_FILE_NAME  POTENTIAL		</a:t>
            </a:r>
            <a:r>
              <a:rPr lang="en-GB" i="1" dirty="0">
                <a:solidFill>
                  <a:srgbClr val="0070C0"/>
                </a:solidFill>
              </a:rPr>
              <a:t>! File with </a:t>
            </a:r>
            <a:r>
              <a:rPr lang="en-GB" i="1" dirty="0" err="1">
                <a:solidFill>
                  <a:srgbClr val="0070C0"/>
                </a:solidFill>
              </a:rPr>
              <a:t>peudopotentials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</a:t>
            </a:r>
            <a:r>
              <a:rPr lang="en-GB" dirty="0">
                <a:latin typeface="Tw Cen MT" panose="020B0602020104020603" pitchFamily="34" charset="77"/>
              </a:rPr>
              <a:t>&amp;MGRID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 NGRIDS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Number of Grids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450				!</a:t>
            </a:r>
            <a:r>
              <a:rPr lang="en-GB" dirty="0"/>
              <a:t> </a:t>
            </a:r>
            <a:r>
              <a:rPr lang="en-GB" i="1" dirty="0">
                <a:solidFill>
                  <a:srgbClr val="0070C0"/>
                </a:solidFill>
              </a:rPr>
              <a:t>Plane wave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(Rydberg) for finest grid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.</a:t>
            </a:r>
          </a:p>
          <a:p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     </a:t>
            </a:r>
            <a:r>
              <a:rPr lang="en-GB" dirty="0">
                <a:latin typeface="Tw Cen MT" panose="020B0602020104020603" pitchFamily="34" charset="77"/>
              </a:rPr>
              <a:t>REL_CUTOFF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50			! </a:t>
            </a:r>
            <a:r>
              <a:rPr lang="en-GB" i="1" dirty="0" err="1">
                <a:solidFill>
                  <a:srgbClr val="0070C0"/>
                </a:solidFill>
              </a:rPr>
              <a:t>Cutoff</a:t>
            </a:r>
            <a:r>
              <a:rPr lang="en-GB" i="1" dirty="0">
                <a:solidFill>
                  <a:srgbClr val="0070C0"/>
                </a:solidFill>
              </a:rPr>
              <a:t> to map product Gaussians onto the grids</a:t>
            </a:r>
          </a:p>
          <a:p>
            <a:r>
              <a:rPr lang="en-GB" i="1" dirty="0">
                <a:solidFill>
                  <a:srgbClr val="0070C0"/>
                </a:solidFill>
              </a:rPr>
              <a:t>       </a:t>
            </a:r>
            <a:r>
              <a:rPr lang="en-GB" i="1" dirty="0"/>
              <a:t>COMMENSURATE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  			! </a:t>
            </a:r>
            <a:r>
              <a:rPr lang="en-GB" i="1" dirty="0">
                <a:solidFill>
                  <a:srgbClr val="0070C0"/>
                </a:solidFill>
              </a:rPr>
              <a:t>Align all the grids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MGRID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&amp;SCF</a:t>
            </a:r>
          </a:p>
          <a:p>
            <a:r>
              <a:rPr lang="en-GB" dirty="0">
                <a:latin typeface="Tw Cen MT" panose="020B0602020104020603" pitchFamily="34" charset="77"/>
              </a:rPr>
              <a:t>       </a:t>
            </a:r>
            <a:r>
              <a:rPr lang="en-GB" dirty="0"/>
              <a:t>SCF_GUESS </a:t>
            </a:r>
            <a:r>
              <a:rPr lang="en-GB" i="1" dirty="0">
                <a:solidFill>
                  <a:srgbClr val="0070C0"/>
                </a:solidFill>
              </a:rPr>
              <a:t>RESTART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CP2K will search for existing *.</a:t>
            </a:r>
            <a:r>
              <a:rPr lang="en-GB" i="1" dirty="0" err="1">
                <a:solidFill>
                  <a:srgbClr val="0070C0"/>
                </a:solidFill>
              </a:rPr>
              <a:t>wfn</a:t>
            </a:r>
            <a:r>
              <a:rPr lang="en-GB" i="1" dirty="0">
                <a:solidFill>
                  <a:srgbClr val="0070C0"/>
                </a:solidFill>
              </a:rPr>
              <a:t> file</a:t>
            </a:r>
            <a:endParaRPr lang="en-GB" i="1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EPS_SCF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5.0E-8			! Accuracy of SCF convergence</a:t>
            </a:r>
            <a:endParaRPr lang="en-GB" dirty="0">
              <a:solidFill>
                <a:srgbClr val="0070C0"/>
              </a:solidFill>
              <a:latin typeface="Tw Cen MT" panose="020B0602020104020603" pitchFamily="34" charset="77"/>
            </a:endParaRPr>
          </a:p>
          <a:p>
            <a:r>
              <a:rPr lang="en-GB" dirty="0">
                <a:latin typeface="Tw Cen MT" panose="020B0602020104020603" pitchFamily="34" charset="77"/>
              </a:rPr>
              <a:t>       …</a:t>
            </a:r>
          </a:p>
          <a:p>
            <a:r>
              <a:rPr lang="en-GB" dirty="0">
                <a:latin typeface="Tw Cen MT" panose="020B0602020104020603" pitchFamily="34" charset="77"/>
              </a:rPr>
              <a:t>      &amp;END SCF</a:t>
            </a:r>
          </a:p>
        </p:txBody>
      </p:sp>
    </p:spTree>
    <p:extLst>
      <p:ext uri="{BB962C8B-B14F-4D97-AF65-F5344CB8AC3E}">
        <p14:creationId xmlns:p14="http://schemas.microsoft.com/office/powerpoint/2010/main" val="190561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DFT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72387" cy="45243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&amp;DFT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	</a:t>
            </a:r>
            <a:br>
              <a:rPr lang="en-GB" dirty="0">
                <a:latin typeface="Tw Cen MT" panose="020B0602020104020603" pitchFamily="34" charset="77"/>
              </a:rPr>
            </a:br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&amp;XC</a:t>
            </a:r>
          </a:p>
          <a:p>
            <a:r>
              <a:rPr lang="en-GB" dirty="0"/>
              <a:t>      DENSITY_CUTOFF     </a:t>
            </a:r>
            <a:r>
              <a:rPr lang="en-GB" i="1" dirty="0">
                <a:solidFill>
                  <a:srgbClr val="0070C0"/>
                </a:solidFill>
              </a:rPr>
              <a:t>1.0E-12	! DFT Precision parameters</a:t>
            </a:r>
          </a:p>
          <a:p>
            <a:r>
              <a:rPr lang="en-GB" dirty="0"/>
              <a:t>      GRADIENT_CUTOFF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TAU_CUTOFF         </a:t>
            </a:r>
            <a:r>
              <a:rPr lang="en-GB" i="1" dirty="0">
                <a:solidFill>
                  <a:srgbClr val="0070C0"/>
                </a:solidFill>
              </a:rPr>
              <a:t>1.0E-12</a:t>
            </a:r>
          </a:p>
          <a:p>
            <a:r>
              <a:rPr lang="en-GB" dirty="0"/>
              <a:t>      &amp;XC_FUNCTIONAL </a:t>
            </a:r>
            <a:r>
              <a:rPr lang="en-GB" i="1" dirty="0">
                <a:solidFill>
                  <a:srgbClr val="0070C0"/>
                </a:solidFill>
              </a:rPr>
              <a:t>PBE		! Choice of DFT functional</a:t>
            </a:r>
          </a:p>
          <a:p>
            <a:r>
              <a:rPr lang="en-GB" dirty="0"/>
              <a:t>      &amp;END XC_FUNCTIONAL</a:t>
            </a:r>
          </a:p>
          <a:p>
            <a:r>
              <a:rPr lang="en-GB" dirty="0"/>
              <a:t>    &amp;END XC</a:t>
            </a:r>
          </a:p>
          <a:p>
            <a:r>
              <a:rPr lang="en-GB" dirty="0"/>
              <a:t>    &amp;QS</a:t>
            </a:r>
          </a:p>
          <a:p>
            <a:r>
              <a:rPr lang="en-GB" dirty="0"/>
              <a:t>     METHOD GPW			</a:t>
            </a:r>
            <a:r>
              <a:rPr lang="en-GB" i="1" dirty="0">
                <a:solidFill>
                  <a:srgbClr val="0070C0"/>
                </a:solidFill>
              </a:rPr>
              <a:t>! Mixed Gaussian/Plane-wave method</a:t>
            </a:r>
          </a:p>
          <a:p>
            <a:r>
              <a:rPr lang="en-GB" dirty="0"/>
              <a:t>     EPS_DEFAULT </a:t>
            </a:r>
            <a:r>
              <a:rPr lang="en-GB" i="1" dirty="0">
                <a:solidFill>
                  <a:srgbClr val="0070C0"/>
                </a:solidFill>
              </a:rPr>
              <a:t>1.0E-10		! </a:t>
            </a:r>
            <a:r>
              <a:rPr lang="en-GB" i="1" dirty="0">
                <a:solidFill>
                  <a:srgbClr val="0070C0"/>
                </a:solidFill>
                <a:latin typeface="Tw Cen MT" panose="020B0602020104020603" pitchFamily="34" charset="77"/>
              </a:rPr>
              <a:t>Accuracy of SCF energies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  EXTRAPOLATION </a:t>
            </a:r>
            <a:r>
              <a:rPr lang="en-GB" dirty="0">
                <a:solidFill>
                  <a:srgbClr val="0070C0"/>
                </a:solidFill>
              </a:rPr>
              <a:t>ASPC</a:t>
            </a:r>
            <a:r>
              <a:rPr lang="en-GB" dirty="0"/>
              <a:t>		</a:t>
            </a:r>
            <a:r>
              <a:rPr lang="en-GB" i="1" dirty="0">
                <a:solidFill>
                  <a:srgbClr val="0070C0"/>
                </a:solidFill>
              </a:rPr>
              <a:t>! Extrapolation of wavefunction from previous calculation</a:t>
            </a:r>
          </a:p>
          <a:p>
            <a:r>
              <a:rPr lang="en-GB" dirty="0"/>
              <a:t>     EXTRAPOLATION_ORDER  4    </a:t>
            </a:r>
          </a:p>
          <a:p>
            <a:r>
              <a:rPr lang="en-GB" dirty="0"/>
              <a:t>    &amp;END QS</a:t>
            </a:r>
          </a:p>
          <a:p>
            <a:r>
              <a:rPr lang="en-GB" dirty="0"/>
              <a:t>&amp;END DFT</a:t>
            </a:r>
            <a:endParaRPr lang="en-GB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472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SUBSYS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286232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>
                <a:latin typeface="Tw Cen MT" panose="020B0602020104020603" pitchFamily="34" charset="77"/>
              </a:rPr>
              <a:t>   …</a:t>
            </a:r>
          </a:p>
          <a:p>
            <a:r>
              <a:rPr lang="en-GB" dirty="0"/>
              <a:t>  &amp;SUBSYS		</a:t>
            </a:r>
            <a:r>
              <a:rPr lang="en-GB" i="1" dirty="0">
                <a:solidFill>
                  <a:srgbClr val="0070C0"/>
                </a:solidFill>
              </a:rPr>
              <a:t>! specifies information of the system: coordinates, topology, molecules &amp; full cell</a:t>
            </a:r>
          </a:p>
          <a:p>
            <a:r>
              <a:rPr lang="en-GB" dirty="0"/>
              <a:t>     &amp;CELL			</a:t>
            </a:r>
            <a:r>
              <a:rPr lang="en-GB" i="1" dirty="0">
                <a:solidFill>
                  <a:srgbClr val="0070C0"/>
                </a:solidFill>
              </a:rPr>
              <a:t>! Full system box size (will be the same as in </a:t>
            </a:r>
            <a:r>
              <a:rPr lang="en-GB" i="1" dirty="0" err="1">
                <a:solidFill>
                  <a:srgbClr val="0070C0"/>
                </a:solidFill>
              </a:rPr>
              <a:t>Gromacs</a:t>
            </a:r>
            <a:r>
              <a:rPr lang="en-GB" i="1" dirty="0">
                <a:solidFill>
                  <a:srgbClr val="0070C0"/>
                </a:solidFill>
              </a:rPr>
              <a:t>)</a:t>
            </a:r>
          </a:p>
          <a:p>
            <a:r>
              <a:rPr lang="en-GB" dirty="0"/>
              <a:t>      </a:t>
            </a:r>
            <a:r>
              <a:rPr lang="pt-BR" dirty="0"/>
              <a:t>A </a:t>
            </a:r>
            <a:r>
              <a:rPr lang="pt-BR" i="1" dirty="0">
                <a:solidFill>
                  <a:srgbClr val="0070C0"/>
                </a:solidFill>
              </a:rPr>
              <a:t>10.000 0.000 0.000</a:t>
            </a:r>
            <a:r>
              <a:rPr lang="pt-BR" dirty="0"/>
              <a:t>	</a:t>
            </a:r>
            <a:r>
              <a:rPr lang="en-GB" i="1" dirty="0">
                <a:solidFill>
                  <a:srgbClr val="0070C0"/>
                </a:solidFill>
              </a:rPr>
              <a:t>! Defined with three vectors A, B, C (in Angstroms)</a:t>
            </a:r>
            <a:endParaRPr lang="pt-BR" dirty="0"/>
          </a:p>
          <a:p>
            <a:r>
              <a:rPr lang="pt-BR" dirty="0"/>
              <a:t>      B </a:t>
            </a:r>
            <a:r>
              <a:rPr lang="pt-BR" i="1" dirty="0">
                <a:solidFill>
                  <a:srgbClr val="0070C0"/>
                </a:solidFill>
              </a:rPr>
              <a:t>0.000 10.000 0.000</a:t>
            </a:r>
          </a:p>
          <a:p>
            <a:r>
              <a:rPr lang="pt-BR" dirty="0"/>
              <a:t>      C </a:t>
            </a:r>
            <a:r>
              <a:rPr lang="pt-BR" i="1" dirty="0">
                <a:solidFill>
                  <a:srgbClr val="0070C0"/>
                </a:solidFill>
              </a:rPr>
              <a:t>0.000 0.000 10.000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      PERIODIC </a:t>
            </a:r>
            <a:r>
              <a:rPr lang="en-GB" i="1" dirty="0">
                <a:solidFill>
                  <a:srgbClr val="0070C0"/>
                </a:solidFill>
              </a:rPr>
              <a:t>XYZ 		! Fully periodic cell</a:t>
            </a:r>
          </a:p>
          <a:p>
            <a:r>
              <a:rPr lang="en-GB" dirty="0"/>
              <a:t>    &amp;END CELL</a:t>
            </a:r>
          </a:p>
          <a:p>
            <a:r>
              <a:rPr lang="en-GB" dirty="0"/>
              <a:t>    …</a:t>
            </a:r>
          </a:p>
        </p:txBody>
      </p:sp>
    </p:spTree>
    <p:extLst>
      <p:ext uri="{BB962C8B-B14F-4D97-AF65-F5344CB8AC3E}">
        <p14:creationId xmlns:p14="http://schemas.microsoft.com/office/powerpoint/2010/main" val="331827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2082905"/>
            <a:ext cx="11199181" cy="377295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D83E396F-4EBD-4580-B745-442854E278D8}"/>
              </a:ext>
            </a:extLst>
          </p:cNvPr>
          <p:cNvGrpSpPr>
            <a:grpSpLocks noChangeAspect="1"/>
          </p:cNvGrpSpPr>
          <p:nvPr/>
        </p:nvGrpSpPr>
        <p:grpSpPr>
          <a:xfrm>
            <a:off x="7451254" y="2473646"/>
            <a:ext cx="4156464" cy="2520000"/>
            <a:chOff x="628650" y="1511300"/>
            <a:chExt cx="3435350" cy="2082800"/>
          </a:xfrm>
        </p:grpSpPr>
        <p:sp>
          <p:nvSpPr>
            <p:cNvPr id="7" name="Rounded Rectangle 52">
              <a:extLst>
                <a:ext uri="{FF2B5EF4-FFF2-40B4-BE49-F238E27FC236}">
                  <a16:creationId xmlns:a16="http://schemas.microsoft.com/office/drawing/2014/main" id="{009BA4E6-4036-4ED1-A2A7-DB84D3265EFA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53">
              <a:extLst>
                <a:ext uri="{FF2B5EF4-FFF2-40B4-BE49-F238E27FC236}">
                  <a16:creationId xmlns:a16="http://schemas.microsoft.com/office/drawing/2014/main" id="{BD9CD87C-C553-44AF-9503-41C700C2577F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3A4AA8-F17F-448A-93F4-19B39637222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8D18D3-D185-4C03-B24B-D2AEE167C4B3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BF6DC243-154D-474B-A42A-9D364645C82F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20" name="Hexagon 165">
                <a:extLst>
                  <a:ext uri="{FF2B5EF4-FFF2-40B4-BE49-F238E27FC236}">
                    <a16:creationId xmlns:a16="http://schemas.microsoft.com/office/drawing/2014/main" id="{D7674E58-E2AB-4938-9845-208212F965A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66">
                <a:extLst>
                  <a:ext uri="{FF2B5EF4-FFF2-40B4-BE49-F238E27FC236}">
                    <a16:creationId xmlns:a16="http://schemas.microsoft.com/office/drawing/2014/main" id="{27ED4698-1FBF-4FBD-A563-FCD87B7AFF4A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67">
                <a:extLst>
                  <a:ext uri="{FF2B5EF4-FFF2-40B4-BE49-F238E27FC236}">
                    <a16:creationId xmlns:a16="http://schemas.microsoft.com/office/drawing/2014/main" id="{61C3C7DD-9F7E-4F29-83A1-90E4586B267E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68">
                <a:extLst>
                  <a:ext uri="{FF2B5EF4-FFF2-40B4-BE49-F238E27FC236}">
                    <a16:creationId xmlns:a16="http://schemas.microsoft.com/office/drawing/2014/main" id="{BDBB2E6A-167B-4DF1-B5D7-3ECD0EC07DCA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69">
                <a:extLst>
                  <a:ext uri="{FF2B5EF4-FFF2-40B4-BE49-F238E27FC236}">
                    <a16:creationId xmlns:a16="http://schemas.microsoft.com/office/drawing/2014/main" id="{8A81F34F-34DC-4C86-A857-19430CB7CB9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70">
                <a:extLst>
                  <a:ext uri="{FF2B5EF4-FFF2-40B4-BE49-F238E27FC236}">
                    <a16:creationId xmlns:a16="http://schemas.microsoft.com/office/drawing/2014/main" id="{BC9218B0-6B80-487D-AE4A-5813E60C2979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71">
                <a:extLst>
                  <a:ext uri="{FF2B5EF4-FFF2-40B4-BE49-F238E27FC236}">
                    <a16:creationId xmlns:a16="http://schemas.microsoft.com/office/drawing/2014/main" id="{CFB74094-C4C0-4235-9D49-AA56301EC55C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72">
                <a:extLst>
                  <a:ext uri="{FF2B5EF4-FFF2-40B4-BE49-F238E27FC236}">
                    <a16:creationId xmlns:a16="http://schemas.microsoft.com/office/drawing/2014/main" id="{F54723DA-A058-4C0D-BE62-5DC1E038B74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73">
                <a:extLst>
                  <a:ext uri="{FF2B5EF4-FFF2-40B4-BE49-F238E27FC236}">
                    <a16:creationId xmlns:a16="http://schemas.microsoft.com/office/drawing/2014/main" id="{DD5F0D40-85EE-419C-A529-9C1F52E908FA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74">
                <a:extLst>
                  <a:ext uri="{FF2B5EF4-FFF2-40B4-BE49-F238E27FC236}">
                    <a16:creationId xmlns:a16="http://schemas.microsoft.com/office/drawing/2014/main" id="{8CEAEF3A-FDDC-4AD4-9E88-0C953BA6D49B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75">
                <a:extLst>
                  <a:ext uri="{FF2B5EF4-FFF2-40B4-BE49-F238E27FC236}">
                    <a16:creationId xmlns:a16="http://schemas.microsoft.com/office/drawing/2014/main" id="{29FEAACB-1130-4AC7-9CFF-B654DD7718F5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76">
                <a:extLst>
                  <a:ext uri="{FF2B5EF4-FFF2-40B4-BE49-F238E27FC236}">
                    <a16:creationId xmlns:a16="http://schemas.microsoft.com/office/drawing/2014/main" id="{830E2E2C-F2DC-46A5-B562-EA4FB1FC28EE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77">
                <a:extLst>
                  <a:ext uri="{FF2B5EF4-FFF2-40B4-BE49-F238E27FC236}">
                    <a16:creationId xmlns:a16="http://schemas.microsoft.com/office/drawing/2014/main" id="{4CFC4A59-B2A8-4CBC-B41F-50AFCDEDF11E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78">
                <a:extLst>
                  <a:ext uri="{FF2B5EF4-FFF2-40B4-BE49-F238E27FC236}">
                    <a16:creationId xmlns:a16="http://schemas.microsoft.com/office/drawing/2014/main" id="{AD25350A-5354-4C4E-9133-0133C06E7FA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79">
                <a:extLst>
                  <a:ext uri="{FF2B5EF4-FFF2-40B4-BE49-F238E27FC236}">
                    <a16:creationId xmlns:a16="http://schemas.microsoft.com/office/drawing/2014/main" id="{C6DEBCA4-E28F-4AB3-BB1F-906638790B62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57">
              <a:extLst>
                <a:ext uri="{FF2B5EF4-FFF2-40B4-BE49-F238E27FC236}">
                  <a16:creationId xmlns:a16="http://schemas.microsoft.com/office/drawing/2014/main" id="{3B5708B8-9095-4D17-9CA7-0C84ABB02F8E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07" name="Oval 152">
                <a:extLst>
                  <a:ext uri="{FF2B5EF4-FFF2-40B4-BE49-F238E27FC236}">
                    <a16:creationId xmlns:a16="http://schemas.microsoft.com/office/drawing/2014/main" id="{75240C95-FD16-4EAB-8FF9-3011BF394C7D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53">
                <a:extLst>
                  <a:ext uri="{FF2B5EF4-FFF2-40B4-BE49-F238E27FC236}">
                    <a16:creationId xmlns:a16="http://schemas.microsoft.com/office/drawing/2014/main" id="{CC1223CF-85F6-4CE7-A1A7-5DAF31C2429E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54">
                <a:extLst>
                  <a:ext uri="{FF2B5EF4-FFF2-40B4-BE49-F238E27FC236}">
                    <a16:creationId xmlns:a16="http://schemas.microsoft.com/office/drawing/2014/main" id="{47D3829D-6789-4E22-A88B-F762746885AF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55">
                <a:extLst>
                  <a:ext uri="{FF2B5EF4-FFF2-40B4-BE49-F238E27FC236}">
                    <a16:creationId xmlns:a16="http://schemas.microsoft.com/office/drawing/2014/main" id="{0245369A-18AC-493C-BC2F-DB5027EC914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56">
                <a:extLst>
                  <a:ext uri="{FF2B5EF4-FFF2-40B4-BE49-F238E27FC236}">
                    <a16:creationId xmlns:a16="http://schemas.microsoft.com/office/drawing/2014/main" id="{573B854D-4602-45FE-82A7-9247D452C9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57">
                <a:extLst>
                  <a:ext uri="{FF2B5EF4-FFF2-40B4-BE49-F238E27FC236}">
                    <a16:creationId xmlns:a16="http://schemas.microsoft.com/office/drawing/2014/main" id="{4284EC1F-A844-4396-AEAF-CCA63F58D37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58">
                <a:extLst>
                  <a:ext uri="{FF2B5EF4-FFF2-40B4-BE49-F238E27FC236}">
                    <a16:creationId xmlns:a16="http://schemas.microsoft.com/office/drawing/2014/main" id="{8D999510-C40B-4504-8686-1787F5D6DA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59">
                <a:extLst>
                  <a:ext uri="{FF2B5EF4-FFF2-40B4-BE49-F238E27FC236}">
                    <a16:creationId xmlns:a16="http://schemas.microsoft.com/office/drawing/2014/main" id="{F47A82EB-39AE-418F-99AD-80E46407559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60">
                <a:extLst>
                  <a:ext uri="{FF2B5EF4-FFF2-40B4-BE49-F238E27FC236}">
                    <a16:creationId xmlns:a16="http://schemas.microsoft.com/office/drawing/2014/main" id="{6C2A3832-C815-4EB0-9D7E-DC0BAC2B4E39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61">
                <a:extLst>
                  <a:ext uri="{FF2B5EF4-FFF2-40B4-BE49-F238E27FC236}">
                    <a16:creationId xmlns:a16="http://schemas.microsoft.com/office/drawing/2014/main" id="{E994DE25-9363-4FFD-869A-7DF5CF2D4F3F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62">
                <a:extLst>
                  <a:ext uri="{FF2B5EF4-FFF2-40B4-BE49-F238E27FC236}">
                    <a16:creationId xmlns:a16="http://schemas.microsoft.com/office/drawing/2014/main" id="{D2EAB9F1-F6EB-4DD5-8D59-91B340B729B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63">
                <a:extLst>
                  <a:ext uri="{FF2B5EF4-FFF2-40B4-BE49-F238E27FC236}">
                    <a16:creationId xmlns:a16="http://schemas.microsoft.com/office/drawing/2014/main" id="{36BF6811-01BF-4321-9914-A76847592F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64">
                <a:extLst>
                  <a:ext uri="{FF2B5EF4-FFF2-40B4-BE49-F238E27FC236}">
                    <a16:creationId xmlns:a16="http://schemas.microsoft.com/office/drawing/2014/main" id="{647089BD-15FD-47F9-A298-DEE98BA00CE2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58">
              <a:extLst>
                <a:ext uri="{FF2B5EF4-FFF2-40B4-BE49-F238E27FC236}">
                  <a16:creationId xmlns:a16="http://schemas.microsoft.com/office/drawing/2014/main" id="{A5145E32-C52A-451E-B8D8-3ADB46EB1579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94" name="Oval 139">
                <a:extLst>
                  <a:ext uri="{FF2B5EF4-FFF2-40B4-BE49-F238E27FC236}">
                    <a16:creationId xmlns:a16="http://schemas.microsoft.com/office/drawing/2014/main" id="{5ECD9135-964B-4654-8482-FF8CFD79ECF8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140">
                <a:extLst>
                  <a:ext uri="{FF2B5EF4-FFF2-40B4-BE49-F238E27FC236}">
                    <a16:creationId xmlns:a16="http://schemas.microsoft.com/office/drawing/2014/main" id="{E0F4FF95-DF5A-435A-994F-7FC08299F979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141">
                <a:extLst>
                  <a:ext uri="{FF2B5EF4-FFF2-40B4-BE49-F238E27FC236}">
                    <a16:creationId xmlns:a16="http://schemas.microsoft.com/office/drawing/2014/main" id="{942510F2-064E-4AD1-B895-F9E9D4E85A08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142">
                <a:extLst>
                  <a:ext uri="{FF2B5EF4-FFF2-40B4-BE49-F238E27FC236}">
                    <a16:creationId xmlns:a16="http://schemas.microsoft.com/office/drawing/2014/main" id="{B9F6C997-0ABC-4B85-9C9C-C129F0A78B8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143">
                <a:extLst>
                  <a:ext uri="{FF2B5EF4-FFF2-40B4-BE49-F238E27FC236}">
                    <a16:creationId xmlns:a16="http://schemas.microsoft.com/office/drawing/2014/main" id="{FD482A8B-B587-462F-9CCB-B999362372B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144">
                <a:extLst>
                  <a:ext uri="{FF2B5EF4-FFF2-40B4-BE49-F238E27FC236}">
                    <a16:creationId xmlns:a16="http://schemas.microsoft.com/office/drawing/2014/main" id="{16CB5264-A4EB-40B6-A74E-9BFAF08964B5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145">
                <a:extLst>
                  <a:ext uri="{FF2B5EF4-FFF2-40B4-BE49-F238E27FC236}">
                    <a16:creationId xmlns:a16="http://schemas.microsoft.com/office/drawing/2014/main" id="{8B7FF65D-70C0-410F-9ECA-50081D0C250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46">
                <a:extLst>
                  <a:ext uri="{FF2B5EF4-FFF2-40B4-BE49-F238E27FC236}">
                    <a16:creationId xmlns:a16="http://schemas.microsoft.com/office/drawing/2014/main" id="{8A2A8571-4C9F-414F-A669-1ECDC9B426B0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47">
                <a:extLst>
                  <a:ext uri="{FF2B5EF4-FFF2-40B4-BE49-F238E27FC236}">
                    <a16:creationId xmlns:a16="http://schemas.microsoft.com/office/drawing/2014/main" id="{B4A3D08A-B5D8-45F4-ABC1-5D7D41F5257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48">
                <a:extLst>
                  <a:ext uri="{FF2B5EF4-FFF2-40B4-BE49-F238E27FC236}">
                    <a16:creationId xmlns:a16="http://schemas.microsoft.com/office/drawing/2014/main" id="{07EDEBAE-63C9-4CA0-AF6D-80A3E79D4334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49">
                <a:extLst>
                  <a:ext uri="{FF2B5EF4-FFF2-40B4-BE49-F238E27FC236}">
                    <a16:creationId xmlns:a16="http://schemas.microsoft.com/office/drawing/2014/main" id="{7FA1483E-7131-49CE-B218-C7139460DE53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50">
                <a:extLst>
                  <a:ext uri="{FF2B5EF4-FFF2-40B4-BE49-F238E27FC236}">
                    <a16:creationId xmlns:a16="http://schemas.microsoft.com/office/drawing/2014/main" id="{5D69D2ED-AF28-48CD-906B-00A88EC3EF8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51">
                <a:extLst>
                  <a:ext uri="{FF2B5EF4-FFF2-40B4-BE49-F238E27FC236}">
                    <a16:creationId xmlns:a16="http://schemas.microsoft.com/office/drawing/2014/main" id="{1B5AF986-B933-415F-B909-44DEB809FAE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59">
              <a:extLst>
                <a:ext uri="{FF2B5EF4-FFF2-40B4-BE49-F238E27FC236}">
                  <a16:creationId xmlns:a16="http://schemas.microsoft.com/office/drawing/2014/main" id="{31BFBD4F-F9D4-4C86-816F-490596993CC9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9" name="Oval 134">
                <a:extLst>
                  <a:ext uri="{FF2B5EF4-FFF2-40B4-BE49-F238E27FC236}">
                    <a16:creationId xmlns:a16="http://schemas.microsoft.com/office/drawing/2014/main" id="{27394AE5-9013-4719-B0EB-15D684DA353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135">
                <a:extLst>
                  <a:ext uri="{FF2B5EF4-FFF2-40B4-BE49-F238E27FC236}">
                    <a16:creationId xmlns:a16="http://schemas.microsoft.com/office/drawing/2014/main" id="{18E1E142-B251-431C-9496-E8B7F72B5D5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136">
                <a:extLst>
                  <a:ext uri="{FF2B5EF4-FFF2-40B4-BE49-F238E27FC236}">
                    <a16:creationId xmlns:a16="http://schemas.microsoft.com/office/drawing/2014/main" id="{ABDBDF97-09DA-49D1-8CEA-485F625B060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137">
                <a:extLst>
                  <a:ext uri="{FF2B5EF4-FFF2-40B4-BE49-F238E27FC236}">
                    <a16:creationId xmlns:a16="http://schemas.microsoft.com/office/drawing/2014/main" id="{4EB6EA57-F6E4-4ACA-AE60-494CF9909A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138">
                <a:extLst>
                  <a:ext uri="{FF2B5EF4-FFF2-40B4-BE49-F238E27FC236}">
                    <a16:creationId xmlns:a16="http://schemas.microsoft.com/office/drawing/2014/main" id="{3E667714-0CC8-430C-9FC9-6AC4EE7CB4B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60">
              <a:extLst>
                <a:ext uri="{FF2B5EF4-FFF2-40B4-BE49-F238E27FC236}">
                  <a16:creationId xmlns:a16="http://schemas.microsoft.com/office/drawing/2014/main" id="{610A15CE-2E91-4070-BE0F-F31502261A48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84" name="Oval 129">
                <a:extLst>
                  <a:ext uri="{FF2B5EF4-FFF2-40B4-BE49-F238E27FC236}">
                    <a16:creationId xmlns:a16="http://schemas.microsoft.com/office/drawing/2014/main" id="{E9379227-0598-49F8-A118-23FEEF434DE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130">
                <a:extLst>
                  <a:ext uri="{FF2B5EF4-FFF2-40B4-BE49-F238E27FC236}">
                    <a16:creationId xmlns:a16="http://schemas.microsoft.com/office/drawing/2014/main" id="{E60C6B85-0D42-4936-85F7-CC43B1AF212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131">
                <a:extLst>
                  <a:ext uri="{FF2B5EF4-FFF2-40B4-BE49-F238E27FC236}">
                    <a16:creationId xmlns:a16="http://schemas.microsoft.com/office/drawing/2014/main" id="{E65FA258-67CF-4CC6-AFE7-0DAF754CB9C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132">
                <a:extLst>
                  <a:ext uri="{FF2B5EF4-FFF2-40B4-BE49-F238E27FC236}">
                    <a16:creationId xmlns:a16="http://schemas.microsoft.com/office/drawing/2014/main" id="{C6ACD71B-CA81-4682-8A97-06826BF1E55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133">
                <a:extLst>
                  <a:ext uri="{FF2B5EF4-FFF2-40B4-BE49-F238E27FC236}">
                    <a16:creationId xmlns:a16="http://schemas.microsoft.com/office/drawing/2014/main" id="{CEA002FE-7005-4472-82AA-2177DF1F6EE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61">
              <a:extLst>
                <a:ext uri="{FF2B5EF4-FFF2-40B4-BE49-F238E27FC236}">
                  <a16:creationId xmlns:a16="http://schemas.microsoft.com/office/drawing/2014/main" id="{A5CDC387-81DC-4A1F-9AA4-80D6B171E1F6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79" name="Oval 124">
                <a:extLst>
                  <a:ext uri="{FF2B5EF4-FFF2-40B4-BE49-F238E27FC236}">
                    <a16:creationId xmlns:a16="http://schemas.microsoft.com/office/drawing/2014/main" id="{87C5BEE9-7A98-44FB-9D1B-2CD60D86CD8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125">
                <a:extLst>
                  <a:ext uri="{FF2B5EF4-FFF2-40B4-BE49-F238E27FC236}">
                    <a16:creationId xmlns:a16="http://schemas.microsoft.com/office/drawing/2014/main" id="{D5739E8D-2AEE-41EF-AA59-2D3C77A335A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126">
                <a:extLst>
                  <a:ext uri="{FF2B5EF4-FFF2-40B4-BE49-F238E27FC236}">
                    <a16:creationId xmlns:a16="http://schemas.microsoft.com/office/drawing/2014/main" id="{9BE30B28-2540-4E7E-83AB-4C490EBCDF2F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127">
                <a:extLst>
                  <a:ext uri="{FF2B5EF4-FFF2-40B4-BE49-F238E27FC236}">
                    <a16:creationId xmlns:a16="http://schemas.microsoft.com/office/drawing/2014/main" id="{326D4E05-A6BF-4A54-B812-7608F1AD4ED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128">
                <a:extLst>
                  <a:ext uri="{FF2B5EF4-FFF2-40B4-BE49-F238E27FC236}">
                    <a16:creationId xmlns:a16="http://schemas.microsoft.com/office/drawing/2014/main" id="{84E64CA9-26F6-4B34-8FC4-841003083F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62">
              <a:extLst>
                <a:ext uri="{FF2B5EF4-FFF2-40B4-BE49-F238E27FC236}">
                  <a16:creationId xmlns:a16="http://schemas.microsoft.com/office/drawing/2014/main" id="{9C09F038-3FE2-4007-BF4D-293E068F6E28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74" name="Oval 119">
                <a:extLst>
                  <a:ext uri="{FF2B5EF4-FFF2-40B4-BE49-F238E27FC236}">
                    <a16:creationId xmlns:a16="http://schemas.microsoft.com/office/drawing/2014/main" id="{879A6FAB-44C7-4B5C-9885-303E3436F1A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120">
                <a:extLst>
                  <a:ext uri="{FF2B5EF4-FFF2-40B4-BE49-F238E27FC236}">
                    <a16:creationId xmlns:a16="http://schemas.microsoft.com/office/drawing/2014/main" id="{7BCE22E8-48BF-4E2A-B59B-DACD9DBD350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121">
                <a:extLst>
                  <a:ext uri="{FF2B5EF4-FFF2-40B4-BE49-F238E27FC236}">
                    <a16:creationId xmlns:a16="http://schemas.microsoft.com/office/drawing/2014/main" id="{4AA08E19-EF31-4C0E-B63D-5870DFEA564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122">
                <a:extLst>
                  <a:ext uri="{FF2B5EF4-FFF2-40B4-BE49-F238E27FC236}">
                    <a16:creationId xmlns:a16="http://schemas.microsoft.com/office/drawing/2014/main" id="{5380452C-4361-48B9-BDDD-A6A5FE32AE4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123">
                <a:extLst>
                  <a:ext uri="{FF2B5EF4-FFF2-40B4-BE49-F238E27FC236}">
                    <a16:creationId xmlns:a16="http://schemas.microsoft.com/office/drawing/2014/main" id="{0999FE03-3B06-437A-90DA-C0C83336108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89648467-A6E0-4535-AB35-13D82374D815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69" name="Oval 114">
                <a:extLst>
                  <a:ext uri="{FF2B5EF4-FFF2-40B4-BE49-F238E27FC236}">
                    <a16:creationId xmlns:a16="http://schemas.microsoft.com/office/drawing/2014/main" id="{62BA3A43-FA90-4C2A-B408-CCDFB97D325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115">
                <a:extLst>
                  <a:ext uri="{FF2B5EF4-FFF2-40B4-BE49-F238E27FC236}">
                    <a16:creationId xmlns:a16="http://schemas.microsoft.com/office/drawing/2014/main" id="{3421B287-19AE-43D3-969F-0173947227F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116">
                <a:extLst>
                  <a:ext uri="{FF2B5EF4-FFF2-40B4-BE49-F238E27FC236}">
                    <a16:creationId xmlns:a16="http://schemas.microsoft.com/office/drawing/2014/main" id="{2F3AF9E6-41B5-447D-BD0F-5AFA445EA87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117">
                <a:extLst>
                  <a:ext uri="{FF2B5EF4-FFF2-40B4-BE49-F238E27FC236}">
                    <a16:creationId xmlns:a16="http://schemas.microsoft.com/office/drawing/2014/main" id="{37D12B3A-01CB-4945-B247-35AE6EB61BB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118">
                <a:extLst>
                  <a:ext uri="{FF2B5EF4-FFF2-40B4-BE49-F238E27FC236}">
                    <a16:creationId xmlns:a16="http://schemas.microsoft.com/office/drawing/2014/main" id="{967CAE48-4B9C-4B1E-A646-25ED8A687E7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64">
              <a:extLst>
                <a:ext uri="{FF2B5EF4-FFF2-40B4-BE49-F238E27FC236}">
                  <a16:creationId xmlns:a16="http://schemas.microsoft.com/office/drawing/2014/main" id="{5D70B995-9A5B-4849-8DC3-01F4173B232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64" name="Oval 109">
                <a:extLst>
                  <a:ext uri="{FF2B5EF4-FFF2-40B4-BE49-F238E27FC236}">
                    <a16:creationId xmlns:a16="http://schemas.microsoft.com/office/drawing/2014/main" id="{E656D73F-C434-48F3-9832-E4C312C0FA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110">
                <a:extLst>
                  <a:ext uri="{FF2B5EF4-FFF2-40B4-BE49-F238E27FC236}">
                    <a16:creationId xmlns:a16="http://schemas.microsoft.com/office/drawing/2014/main" id="{5EEBA65B-3ECD-48AB-ADF7-118A4AC4DC8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111">
                <a:extLst>
                  <a:ext uri="{FF2B5EF4-FFF2-40B4-BE49-F238E27FC236}">
                    <a16:creationId xmlns:a16="http://schemas.microsoft.com/office/drawing/2014/main" id="{FCAAEC85-B0CB-4CF6-A85F-DDDCDBD3CBE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112">
                <a:extLst>
                  <a:ext uri="{FF2B5EF4-FFF2-40B4-BE49-F238E27FC236}">
                    <a16:creationId xmlns:a16="http://schemas.microsoft.com/office/drawing/2014/main" id="{E323CCA8-F153-47F6-9A21-8A1229DAF6F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113">
                <a:extLst>
                  <a:ext uri="{FF2B5EF4-FFF2-40B4-BE49-F238E27FC236}">
                    <a16:creationId xmlns:a16="http://schemas.microsoft.com/office/drawing/2014/main" id="{D4E756BE-58CC-4C47-A669-BF78E7C43C8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725CE6C8-3456-4D2B-8C1B-2921DFBF7536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59" name="Oval 104">
                <a:extLst>
                  <a:ext uri="{FF2B5EF4-FFF2-40B4-BE49-F238E27FC236}">
                    <a16:creationId xmlns:a16="http://schemas.microsoft.com/office/drawing/2014/main" id="{0DEC659E-0870-488E-95CE-1CAE1DFE2CA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105">
                <a:extLst>
                  <a:ext uri="{FF2B5EF4-FFF2-40B4-BE49-F238E27FC236}">
                    <a16:creationId xmlns:a16="http://schemas.microsoft.com/office/drawing/2014/main" id="{66D30CB4-769A-4F62-BB51-25A5DA4ECD5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106">
                <a:extLst>
                  <a:ext uri="{FF2B5EF4-FFF2-40B4-BE49-F238E27FC236}">
                    <a16:creationId xmlns:a16="http://schemas.microsoft.com/office/drawing/2014/main" id="{FDBBCCD0-FECA-4A33-A09E-348FF81CF2E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107">
                <a:extLst>
                  <a:ext uri="{FF2B5EF4-FFF2-40B4-BE49-F238E27FC236}">
                    <a16:creationId xmlns:a16="http://schemas.microsoft.com/office/drawing/2014/main" id="{43150B34-3CF7-4C10-81A4-3D14C48772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108">
                <a:extLst>
                  <a:ext uri="{FF2B5EF4-FFF2-40B4-BE49-F238E27FC236}">
                    <a16:creationId xmlns:a16="http://schemas.microsoft.com/office/drawing/2014/main" id="{C2DBB61A-F5C0-4680-919A-79FFDEAC4F7C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66">
              <a:extLst>
                <a:ext uri="{FF2B5EF4-FFF2-40B4-BE49-F238E27FC236}">
                  <a16:creationId xmlns:a16="http://schemas.microsoft.com/office/drawing/2014/main" id="{DEAED849-FAE8-47B5-9C62-3D8408FC6B18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54" name="Oval 99">
                <a:extLst>
                  <a:ext uri="{FF2B5EF4-FFF2-40B4-BE49-F238E27FC236}">
                    <a16:creationId xmlns:a16="http://schemas.microsoft.com/office/drawing/2014/main" id="{D7815DC2-8C44-4B30-860C-0F52894E1E0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100">
                <a:extLst>
                  <a:ext uri="{FF2B5EF4-FFF2-40B4-BE49-F238E27FC236}">
                    <a16:creationId xmlns:a16="http://schemas.microsoft.com/office/drawing/2014/main" id="{5FE0D7EF-957F-45F1-AD7F-C2F0EB20B800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101">
                <a:extLst>
                  <a:ext uri="{FF2B5EF4-FFF2-40B4-BE49-F238E27FC236}">
                    <a16:creationId xmlns:a16="http://schemas.microsoft.com/office/drawing/2014/main" id="{E03D031F-A041-4D68-989B-DCD13C497D2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102">
                <a:extLst>
                  <a:ext uri="{FF2B5EF4-FFF2-40B4-BE49-F238E27FC236}">
                    <a16:creationId xmlns:a16="http://schemas.microsoft.com/office/drawing/2014/main" id="{42F580B1-734D-478B-9186-A7597B6665C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103">
                <a:extLst>
                  <a:ext uri="{FF2B5EF4-FFF2-40B4-BE49-F238E27FC236}">
                    <a16:creationId xmlns:a16="http://schemas.microsoft.com/office/drawing/2014/main" id="{3DFCEF8F-BB12-4912-B26B-9714BFA3624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AF748AE5-AE9B-43D3-B752-0EFE360D56F2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49" name="Oval 94">
                <a:extLst>
                  <a:ext uri="{FF2B5EF4-FFF2-40B4-BE49-F238E27FC236}">
                    <a16:creationId xmlns:a16="http://schemas.microsoft.com/office/drawing/2014/main" id="{714C48BD-C8B2-4AFF-8B40-EEF913F9650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95">
                <a:extLst>
                  <a:ext uri="{FF2B5EF4-FFF2-40B4-BE49-F238E27FC236}">
                    <a16:creationId xmlns:a16="http://schemas.microsoft.com/office/drawing/2014/main" id="{11FB790F-1E6E-4752-938C-3CBA86B64EA2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96">
                <a:extLst>
                  <a:ext uri="{FF2B5EF4-FFF2-40B4-BE49-F238E27FC236}">
                    <a16:creationId xmlns:a16="http://schemas.microsoft.com/office/drawing/2014/main" id="{4EFAFAB3-1D2C-4459-A637-57E8ED74673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97">
                <a:extLst>
                  <a:ext uri="{FF2B5EF4-FFF2-40B4-BE49-F238E27FC236}">
                    <a16:creationId xmlns:a16="http://schemas.microsoft.com/office/drawing/2014/main" id="{AB0ADB4B-8317-4A13-B578-49DFEC369F5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98">
                <a:extLst>
                  <a:ext uri="{FF2B5EF4-FFF2-40B4-BE49-F238E27FC236}">
                    <a16:creationId xmlns:a16="http://schemas.microsoft.com/office/drawing/2014/main" id="{0178B6A5-5AF9-4715-9A28-EA4F4A07EA3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68">
              <a:extLst>
                <a:ext uri="{FF2B5EF4-FFF2-40B4-BE49-F238E27FC236}">
                  <a16:creationId xmlns:a16="http://schemas.microsoft.com/office/drawing/2014/main" id="{F40E4155-6431-4097-A927-DB551D187C7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69">
              <a:extLst>
                <a:ext uri="{FF2B5EF4-FFF2-40B4-BE49-F238E27FC236}">
                  <a16:creationId xmlns:a16="http://schemas.microsoft.com/office/drawing/2014/main" id="{4C42CD34-7446-46BC-BA84-38D6555B0CE4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70">
              <a:extLst>
                <a:ext uri="{FF2B5EF4-FFF2-40B4-BE49-F238E27FC236}">
                  <a16:creationId xmlns:a16="http://schemas.microsoft.com/office/drawing/2014/main" id="{448852E2-9A62-4329-A183-09E581F0590A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71">
              <a:extLst>
                <a:ext uri="{FF2B5EF4-FFF2-40B4-BE49-F238E27FC236}">
                  <a16:creationId xmlns:a16="http://schemas.microsoft.com/office/drawing/2014/main" id="{BEDA91BF-0F77-46B7-A269-BCA95CB01C39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72">
              <a:extLst>
                <a:ext uri="{FF2B5EF4-FFF2-40B4-BE49-F238E27FC236}">
                  <a16:creationId xmlns:a16="http://schemas.microsoft.com/office/drawing/2014/main" id="{D00E7DD0-ED1F-4B4F-B883-9642C80FD4BD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" name="Oval 79">
                <a:extLst>
                  <a:ext uri="{FF2B5EF4-FFF2-40B4-BE49-F238E27FC236}">
                    <a16:creationId xmlns:a16="http://schemas.microsoft.com/office/drawing/2014/main" id="{4D6CEBB7-C9B1-463A-B592-1CBB8859A4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80">
                <a:extLst>
                  <a:ext uri="{FF2B5EF4-FFF2-40B4-BE49-F238E27FC236}">
                    <a16:creationId xmlns:a16="http://schemas.microsoft.com/office/drawing/2014/main" id="{8C19A5CF-3280-4754-90DE-CD477FDB009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81">
                <a:extLst>
                  <a:ext uri="{FF2B5EF4-FFF2-40B4-BE49-F238E27FC236}">
                    <a16:creationId xmlns:a16="http://schemas.microsoft.com/office/drawing/2014/main" id="{B865D837-F11E-4A56-9690-3B550B133BC1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82">
                <a:extLst>
                  <a:ext uri="{FF2B5EF4-FFF2-40B4-BE49-F238E27FC236}">
                    <a16:creationId xmlns:a16="http://schemas.microsoft.com/office/drawing/2014/main" id="{2E889275-93BB-4816-8592-6F052ACAEEC0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83">
                <a:extLst>
                  <a:ext uri="{FF2B5EF4-FFF2-40B4-BE49-F238E27FC236}">
                    <a16:creationId xmlns:a16="http://schemas.microsoft.com/office/drawing/2014/main" id="{026583FC-F26C-4A2D-8370-F40CD9231F72}"/>
                  </a:ext>
                </a:extLst>
              </p:cNvPr>
              <p:cNvCxnSpPr>
                <a:endCxn id="43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84">
                <a:extLst>
                  <a:ext uri="{FF2B5EF4-FFF2-40B4-BE49-F238E27FC236}">
                    <a16:creationId xmlns:a16="http://schemas.microsoft.com/office/drawing/2014/main" id="{91D8180F-8F1B-4624-B77E-5F2FC15A486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85">
                <a:extLst>
                  <a:ext uri="{FF2B5EF4-FFF2-40B4-BE49-F238E27FC236}">
                    <a16:creationId xmlns:a16="http://schemas.microsoft.com/office/drawing/2014/main" id="{0E53DDB5-5ACD-4312-8BBF-4C8E882FCFB0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86">
                <a:extLst>
                  <a:ext uri="{FF2B5EF4-FFF2-40B4-BE49-F238E27FC236}">
                    <a16:creationId xmlns:a16="http://schemas.microsoft.com/office/drawing/2014/main" id="{3C9DAED5-C9BF-42F2-A146-FE3EC74946E5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87">
                <a:extLst>
                  <a:ext uri="{FF2B5EF4-FFF2-40B4-BE49-F238E27FC236}">
                    <a16:creationId xmlns:a16="http://schemas.microsoft.com/office/drawing/2014/main" id="{998C0897-6202-4281-9F1B-AA56AED72DAE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88">
                <a:extLst>
                  <a:ext uri="{FF2B5EF4-FFF2-40B4-BE49-F238E27FC236}">
                    <a16:creationId xmlns:a16="http://schemas.microsoft.com/office/drawing/2014/main" id="{3E0CF51C-0DF5-4756-9EF4-DCF5429BFB36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89">
                <a:extLst>
                  <a:ext uri="{FF2B5EF4-FFF2-40B4-BE49-F238E27FC236}">
                    <a16:creationId xmlns:a16="http://schemas.microsoft.com/office/drawing/2014/main" id="{51A99103-0D90-4D7F-A518-02CA55092AE1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90">
                <a:extLst>
                  <a:ext uri="{FF2B5EF4-FFF2-40B4-BE49-F238E27FC236}">
                    <a16:creationId xmlns:a16="http://schemas.microsoft.com/office/drawing/2014/main" id="{3E7A3E8E-A7BE-4F87-8325-8AE641BC48A4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91">
                <a:extLst>
                  <a:ext uri="{FF2B5EF4-FFF2-40B4-BE49-F238E27FC236}">
                    <a16:creationId xmlns:a16="http://schemas.microsoft.com/office/drawing/2014/main" id="{0A5B2330-8133-4A78-B890-1CE560951E84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92">
                <a:extLst>
                  <a:ext uri="{FF2B5EF4-FFF2-40B4-BE49-F238E27FC236}">
                    <a16:creationId xmlns:a16="http://schemas.microsoft.com/office/drawing/2014/main" id="{8BFE9A6C-0EB0-4B7A-82AB-906308A45CEF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93">
                <a:extLst>
                  <a:ext uri="{FF2B5EF4-FFF2-40B4-BE49-F238E27FC236}">
                    <a16:creationId xmlns:a16="http://schemas.microsoft.com/office/drawing/2014/main" id="{28BDF6F3-62C8-4D85-9668-E9CBBF3EEB98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73">
              <a:extLst>
                <a:ext uri="{FF2B5EF4-FFF2-40B4-BE49-F238E27FC236}">
                  <a16:creationId xmlns:a16="http://schemas.microsoft.com/office/drawing/2014/main" id="{DB3E308C-42F3-40B9-8D6D-2B9AFFEE7065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9" name="Oval 74">
                <a:extLst>
                  <a:ext uri="{FF2B5EF4-FFF2-40B4-BE49-F238E27FC236}">
                    <a16:creationId xmlns:a16="http://schemas.microsoft.com/office/drawing/2014/main" id="{CC07604F-6158-4AB0-A7A3-45170C5AC11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75">
                <a:extLst>
                  <a:ext uri="{FF2B5EF4-FFF2-40B4-BE49-F238E27FC236}">
                    <a16:creationId xmlns:a16="http://schemas.microsoft.com/office/drawing/2014/main" id="{7B048B36-19AF-4B87-B6D1-16D6E599E14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76">
                <a:extLst>
                  <a:ext uri="{FF2B5EF4-FFF2-40B4-BE49-F238E27FC236}">
                    <a16:creationId xmlns:a16="http://schemas.microsoft.com/office/drawing/2014/main" id="{E21792C8-08CD-4811-B805-AECC422BB2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77">
                <a:extLst>
                  <a:ext uri="{FF2B5EF4-FFF2-40B4-BE49-F238E27FC236}">
                    <a16:creationId xmlns:a16="http://schemas.microsoft.com/office/drawing/2014/main" id="{8AC8FAC0-3DFD-4230-BB3E-289FC822B39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78">
                <a:extLst>
                  <a:ext uri="{FF2B5EF4-FFF2-40B4-BE49-F238E27FC236}">
                    <a16:creationId xmlns:a16="http://schemas.microsoft.com/office/drawing/2014/main" id="{1EDE3518-4AB4-453E-8090-8A7AFD32C8E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6" name="Picture 9">
            <a:extLst>
              <a:ext uri="{FF2B5EF4-FFF2-40B4-BE49-F238E27FC236}">
                <a16:creationId xmlns:a16="http://schemas.microsoft.com/office/drawing/2014/main" id="{4B54A1E9-BEEE-46C0-A984-08CC0F16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01" y="1275271"/>
            <a:ext cx="1686914" cy="1178576"/>
          </a:xfrm>
          <a:prstGeom prst="rect">
            <a:avLst/>
          </a:prstGeom>
        </p:spPr>
      </p:pic>
      <p:pic>
        <p:nvPicPr>
          <p:cNvPr id="138" name="Google Shape;78;p1" descr="Gromacs">
            <a:extLst>
              <a:ext uri="{FF2B5EF4-FFF2-40B4-BE49-F238E27FC236}">
                <a16:creationId xmlns:a16="http://schemas.microsoft.com/office/drawing/2014/main" id="{12D4D161-E9EF-41BD-89F5-D215D3726DC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6272" y="1808802"/>
            <a:ext cx="2667000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30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A611-1989-BE4D-83DE-26738431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CP2K: </a:t>
            </a:r>
            <a:r>
              <a:rPr lang="en-GB" b="1" dirty="0"/>
              <a:t>Basic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/>
              <a:t>Input Parameters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62EEB-F1D0-1F4E-9435-D800071A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188000"/>
            <a:ext cx="11072813" cy="522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Input Section</a:t>
            </a:r>
            <a:r>
              <a:rPr lang="en-GB" dirty="0"/>
              <a:t>: KIND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E0C2F-AC5E-5A40-A43D-0186664E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4352D-0A3D-F141-AC84-DDE2B6D84D9A}"/>
              </a:ext>
            </a:extLst>
          </p:cNvPr>
          <p:cNvSpPr txBox="1"/>
          <p:nvPr/>
        </p:nvSpPr>
        <p:spPr>
          <a:xfrm>
            <a:off x="669471" y="1620000"/>
            <a:ext cx="10769462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en-GB" dirty="0"/>
              <a:t>  &amp;SUBSYS		</a:t>
            </a:r>
            <a:endParaRPr lang="en-GB" i="1" dirty="0">
              <a:solidFill>
                <a:srgbClr val="0070C0"/>
              </a:solidFill>
            </a:endParaRPr>
          </a:p>
          <a:p>
            <a:r>
              <a:rPr lang="en-GB" dirty="0"/>
              <a:t>   …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H</a:t>
            </a:r>
            <a:r>
              <a:rPr lang="en-GB" dirty="0"/>
              <a:t>			</a:t>
            </a:r>
            <a:r>
              <a:rPr lang="en-GB" i="1" dirty="0">
                <a:solidFill>
                  <a:srgbClr val="0070C0"/>
                </a:solidFill>
              </a:rPr>
              <a:t>! Each kind of QM atoms should have basis and PP assigned</a:t>
            </a:r>
          </a:p>
          <a:p>
            <a:r>
              <a:rPr lang="en-GB" dirty="0"/>
              <a:t>      ELEMENT H</a:t>
            </a:r>
          </a:p>
          <a:p>
            <a:r>
              <a:rPr lang="en-GB" dirty="0"/>
              <a:t>      BASIS_SET DZVP-MOLOPT-GTH 	</a:t>
            </a:r>
            <a:r>
              <a:rPr lang="en-GB" i="1" dirty="0">
                <a:solidFill>
                  <a:srgbClr val="0070C0"/>
                </a:solidFill>
              </a:rPr>
              <a:t>! Gaussian Basis set to be used for Hydrogens</a:t>
            </a:r>
          </a:p>
          <a:p>
            <a:r>
              <a:rPr lang="en-GB" dirty="0"/>
              <a:t>      POTENTIAL GTH-PBE		</a:t>
            </a:r>
            <a:r>
              <a:rPr lang="en-GB" i="1" dirty="0">
                <a:solidFill>
                  <a:srgbClr val="0070C0"/>
                </a:solidFill>
              </a:rPr>
              <a:t>! Make sure Basis and PP match </a:t>
            </a:r>
          </a:p>
          <a:p>
            <a:r>
              <a:rPr lang="en-GB" dirty="0"/>
              <a:t>    &amp;END KIND</a:t>
            </a:r>
          </a:p>
          <a:p>
            <a:r>
              <a:rPr lang="en-GB" dirty="0"/>
              <a:t>    &amp;KIND </a:t>
            </a:r>
            <a:r>
              <a:rPr lang="en-GB" i="1" dirty="0">
                <a:solidFill>
                  <a:srgbClr val="0070C0"/>
                </a:solidFill>
              </a:rPr>
              <a:t>C			 ! Each kind of QM atoms should have basis and PP assigned</a:t>
            </a:r>
          </a:p>
          <a:p>
            <a:r>
              <a:rPr lang="en-GB" dirty="0"/>
              <a:t>      …</a:t>
            </a:r>
          </a:p>
          <a:p>
            <a:r>
              <a:rPr lang="en-GB" dirty="0"/>
              <a:t>    &amp;END KIND</a:t>
            </a:r>
          </a:p>
          <a:p>
            <a:r>
              <a:rPr lang="en-GB" dirty="0"/>
              <a:t>    …	</a:t>
            </a:r>
          </a:p>
          <a:p>
            <a:r>
              <a:rPr lang="en-GB" dirty="0"/>
              <a:t>  &amp;END SUBSYS</a:t>
            </a:r>
          </a:p>
          <a:p>
            <a:r>
              <a:rPr lang="en-GB" dirty="0"/>
              <a:t>&amp;END FORCE_EVAL</a:t>
            </a:r>
          </a:p>
        </p:txBody>
      </p:sp>
    </p:spTree>
    <p:extLst>
      <p:ext uri="{BB962C8B-B14F-4D97-AF65-F5344CB8AC3E}">
        <p14:creationId xmlns:p14="http://schemas.microsoft.com/office/powerpoint/2010/main" val="310521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Result of the energy minimization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2" descr="/2021-04-22-qmmm-gromacs-cp2k/nma">
            <a:extLst>
              <a:ext uri="{FF2B5EF4-FFF2-40B4-BE49-F238E27FC236}">
                <a16:creationId xmlns:a16="http://schemas.microsoft.com/office/drawing/2014/main" id="{6110C940-2ED1-4378-B01E-0CA306AAE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580" y="1480439"/>
            <a:ext cx="32289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/2021-04-22-qmmm-gromacs-cp2k/nma%20energy">
            <a:extLst>
              <a:ext uri="{FF2B5EF4-FFF2-40B4-BE49-F238E27FC236}">
                <a16:creationId xmlns:a16="http://schemas.microsoft.com/office/drawing/2014/main" id="{BFBD6BDB-7D77-43EF-8A7E-B8BC97F9B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06" y="1961452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7B810F-C8BB-49C8-BFED-6DC34C742887}"/>
              </a:ext>
            </a:extLst>
          </p:cNvPr>
          <p:cNvSpPr txBox="1">
            <a:spLocks/>
          </p:cNvSpPr>
          <p:nvPr/>
        </p:nvSpPr>
        <p:spPr>
          <a:xfrm>
            <a:off x="3458593" y="5475441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No do the steps (7)-(11) from the “Exercise 1”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9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/>
              <a:t>Result of the molecular dynamics with QM forces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7B810F-C8BB-49C8-BFED-6DC34C742887}"/>
              </a:ext>
            </a:extLst>
          </p:cNvPr>
          <p:cNvSpPr txBox="1">
            <a:spLocks/>
          </p:cNvSpPr>
          <p:nvPr/>
        </p:nvSpPr>
        <p:spPr>
          <a:xfrm>
            <a:off x="877745" y="5276339"/>
            <a:ext cx="10403171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dirty="0"/>
              <a:t>Congratulations, you have done first QM simulation with GROMACS-CP2K Interface!</a:t>
            </a:r>
            <a:endParaRPr lang="en-GB" dirty="0"/>
          </a:p>
          <a:p>
            <a:endParaRPr lang="en-GB" dirty="0"/>
          </a:p>
        </p:txBody>
      </p:sp>
      <p:pic>
        <p:nvPicPr>
          <p:cNvPr id="5122" name="Picture 2" descr="/2021-04-22-qmmm-gromacs-cp2k/nma%20temperature">
            <a:extLst>
              <a:ext uri="{FF2B5EF4-FFF2-40B4-BE49-F238E27FC236}">
                <a16:creationId xmlns:a16="http://schemas.microsoft.com/office/drawing/2014/main" id="{F506E34F-91BA-444E-9B9E-60313E4C4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368" y="1564366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[effects output image]">
            <a:extLst>
              <a:ext uri="{FF2B5EF4-FFF2-40B4-BE49-F238E27FC236}">
                <a16:creationId xmlns:a16="http://schemas.microsoft.com/office/drawing/2014/main" id="{F5ADBF34-2AAE-480B-8253-F0028266FA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530" y="1200187"/>
            <a:ext cx="3932329" cy="374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41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 </a:t>
            </a:r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526434" y="5007006"/>
            <a:ext cx="8555422" cy="8488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6211718" cy="26853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75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DB099-5EDA-43E8-85C6-785F9A3C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Exercise </a:t>
            </a:r>
            <a:r>
              <a:rPr lang="ru-RU" b="1" dirty="0"/>
              <a:t>2</a:t>
            </a:r>
            <a:r>
              <a:rPr lang="en-GB" b="1" dirty="0"/>
              <a:t>: Stilbene isomerization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7FE4FD-849E-40CA-BF0F-5882DDD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E76B43-48AC-4F7F-867E-B5D5681494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2" y="1909303"/>
            <a:ext cx="2873096" cy="21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E02AD-9A0F-4F68-8980-C41678FC2D39}"/>
              </a:ext>
            </a:extLst>
          </p:cNvPr>
          <p:cNvSpPr txBox="1">
            <a:spLocks/>
          </p:cNvSpPr>
          <p:nvPr/>
        </p:nvSpPr>
        <p:spPr>
          <a:xfrm>
            <a:off x="4083768" y="1241528"/>
            <a:ext cx="7790090" cy="351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Objective</a:t>
            </a:r>
            <a:r>
              <a:rPr lang="en-GB" sz="2200" dirty="0"/>
              <a:t>: Make isomerization Free-energy profile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subsystem </a:t>
            </a:r>
            <a:r>
              <a:rPr lang="en-GB" sz="2200" dirty="0"/>
              <a:t>: Stilbene (26 atoms)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MM subsystem </a:t>
            </a:r>
            <a:r>
              <a:rPr lang="en-GB" sz="2200" dirty="0"/>
              <a:t>: No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QM charge: </a:t>
            </a:r>
            <a:r>
              <a:rPr lang="en-GB" sz="2200" dirty="0"/>
              <a:t>0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sz="2200" b="1" dirty="0"/>
              <a:t>QM multiplicity: </a:t>
            </a:r>
            <a:r>
              <a:rPr lang="en-GB" sz="2200" dirty="0"/>
              <a:t>1</a:t>
            </a:r>
          </a:p>
          <a:p>
            <a:pPr marL="0" indent="0" hangingPunct="0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en-GB" sz="2200" b="1" dirty="0"/>
              <a:t>Functional</a:t>
            </a:r>
            <a:r>
              <a:rPr lang="en-GB" sz="2200" dirty="0"/>
              <a:t>: PBE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753908-CF44-430C-B478-5450DE71EF81}"/>
              </a:ext>
            </a:extLst>
          </p:cNvPr>
          <p:cNvSpPr txBox="1">
            <a:spLocks/>
          </p:cNvSpPr>
          <p:nvPr/>
        </p:nvSpPr>
        <p:spPr>
          <a:xfrm>
            <a:off x="3607358" y="5076003"/>
            <a:ext cx="5825875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(1)-(7) from the “Exercise </a:t>
            </a:r>
            <a:r>
              <a:rPr lang="ru-RU" dirty="0"/>
              <a:t>2</a:t>
            </a:r>
            <a:r>
              <a:rPr lang="en-GB" dirty="0"/>
              <a:t>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7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6" descr="A close up of a fence&#10;&#10;Description automatically generated">
            <a:extLst>
              <a:ext uri="{FF2B5EF4-FFF2-40B4-BE49-F238E27FC236}">
                <a16:creationId xmlns:a16="http://schemas.microsoft.com/office/drawing/2014/main" id="{26F2231E-47AF-48CD-838F-DFF82676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51" y="4845062"/>
            <a:ext cx="7432867" cy="853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31" y="-68892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What is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283" y="6240026"/>
            <a:ext cx="432000" cy="293632"/>
          </a:xfrm>
        </p:spPr>
        <p:txBody>
          <a:bodyPr/>
          <a:lstStyle/>
          <a:p>
            <a:fld id="{652FD0A2-323C-544B-81C5-8198DDC55B7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close up of a lamp&#10;&#10;Description automatically generated">
            <a:extLst>
              <a:ext uri="{FF2B5EF4-FFF2-40B4-BE49-F238E27FC236}">
                <a16:creationId xmlns:a16="http://schemas.microsoft.com/office/drawing/2014/main" id="{E11B5E2F-5E1B-4EB3-BCF2-415900B5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6" y="608722"/>
            <a:ext cx="6421126" cy="3971925"/>
          </a:xfrm>
          <a:prstGeom prst="rect">
            <a:avLst/>
          </a:prstGeom>
        </p:spPr>
      </p:pic>
      <p:sp>
        <p:nvSpPr>
          <p:cNvPr id="8" name="Oval 5">
            <a:extLst>
              <a:ext uri="{FF2B5EF4-FFF2-40B4-BE49-F238E27FC236}">
                <a16:creationId xmlns:a16="http://schemas.microsoft.com/office/drawing/2014/main" id="{C1CF4799-E6D7-4F48-8A24-3E52A7B491AF}"/>
              </a:ext>
            </a:extLst>
          </p:cNvPr>
          <p:cNvSpPr/>
          <p:nvPr/>
        </p:nvSpPr>
        <p:spPr>
          <a:xfrm>
            <a:off x="1089916" y="2289882"/>
            <a:ext cx="1285875" cy="757238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851D3F9-3349-4139-BAC7-F73860F33E15}"/>
              </a:ext>
            </a:extLst>
          </p:cNvPr>
          <p:cNvSpPr/>
          <p:nvPr/>
        </p:nvSpPr>
        <p:spPr>
          <a:xfrm>
            <a:off x="5971478" y="3885320"/>
            <a:ext cx="1285875" cy="757238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77127-6998-4E8A-83F9-6D10E4B2655F}"/>
              </a:ext>
            </a:extLst>
          </p:cNvPr>
          <p:cNvSpPr txBox="1"/>
          <p:nvPr/>
        </p:nvSpPr>
        <p:spPr>
          <a:xfrm>
            <a:off x="1308409" y="3088433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F3044-F78B-4AAA-9B95-E9CCD1699935}"/>
              </a:ext>
            </a:extLst>
          </p:cNvPr>
          <p:cNvSpPr txBox="1"/>
          <p:nvPr/>
        </p:nvSpPr>
        <p:spPr>
          <a:xfrm>
            <a:off x="6189971" y="4642558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State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42A10-A166-4749-97C0-A4CD37BFAD25}"/>
              </a:ext>
            </a:extLst>
          </p:cNvPr>
          <p:cNvSpPr txBox="1"/>
          <p:nvPr/>
        </p:nvSpPr>
        <p:spPr>
          <a:xfrm>
            <a:off x="7782982" y="700931"/>
            <a:ext cx="3594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System is stable in state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The transitions between states are possible</a:t>
            </a:r>
          </a:p>
          <a:p>
            <a:r>
              <a:rPr lang="en-US" sz="2000" dirty="0">
                <a:latin typeface="PT Sans" panose="020B0503020203020204"/>
              </a:rPr>
              <a:t>-----</a:t>
            </a:r>
            <a:r>
              <a:rPr lang="en-RU" sz="2000" dirty="0">
                <a:latin typeface="PT Sans" panose="020B0503020203020204"/>
              </a:rPr>
              <a:t>---------------------------------</a:t>
            </a:r>
          </a:p>
          <a:p>
            <a:r>
              <a:rPr lang="en-RU" sz="2000" dirty="0">
                <a:latin typeface="PT Sans" panose="020B0503020203020204"/>
              </a:rPr>
              <a:t>We want to know what is the barrier ∆E</a:t>
            </a:r>
            <a:r>
              <a:rPr lang="en-US" sz="2000" dirty="0">
                <a:latin typeface="PT Sans" panose="020B0503020203020204"/>
              </a:rPr>
              <a:t> and states relative free-energies </a:t>
            </a:r>
            <a:r>
              <a:rPr lang="en-RU" sz="2000" dirty="0">
                <a:latin typeface="PT Sans" panose="020B0503020203020204"/>
              </a:rPr>
              <a:t>∆</a:t>
            </a:r>
            <a:r>
              <a:rPr lang="en-US" sz="2000" dirty="0">
                <a:latin typeface="PT Sans" panose="020B0503020203020204"/>
              </a:rPr>
              <a:t>G</a:t>
            </a:r>
          </a:p>
        </p:txBody>
      </p: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26145C14-0F95-44EA-9A03-557CAD39F8A2}"/>
              </a:ext>
            </a:extLst>
          </p:cNvPr>
          <p:cNvCxnSpPr>
            <a:cxnSpLocks/>
          </p:cNvCxnSpPr>
          <p:nvPr/>
        </p:nvCxnSpPr>
        <p:spPr>
          <a:xfrm>
            <a:off x="4085940" y="811384"/>
            <a:ext cx="0" cy="36056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6">
            <a:extLst>
              <a:ext uri="{FF2B5EF4-FFF2-40B4-BE49-F238E27FC236}">
                <a16:creationId xmlns:a16="http://schemas.microsoft.com/office/drawing/2014/main" id="{93EB242B-6529-4606-8092-738C6594EB75}"/>
              </a:ext>
            </a:extLst>
          </p:cNvPr>
          <p:cNvCxnSpPr>
            <a:cxnSpLocks/>
          </p:cNvCxnSpPr>
          <p:nvPr/>
        </p:nvCxnSpPr>
        <p:spPr>
          <a:xfrm>
            <a:off x="2375791" y="4417017"/>
            <a:ext cx="4238623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7204220-EF3C-45F9-981C-9EA05095F08A}"/>
              </a:ext>
            </a:extLst>
          </p:cNvPr>
          <p:cNvSpPr txBox="1"/>
          <p:nvPr/>
        </p:nvSpPr>
        <p:spPr>
          <a:xfrm>
            <a:off x="4232997" y="2841262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∆E</a:t>
            </a:r>
          </a:p>
        </p:txBody>
      </p:sp>
      <p:sp>
        <p:nvSpPr>
          <p:cNvPr id="74" name="Down Arrow 9">
            <a:extLst>
              <a:ext uri="{FF2B5EF4-FFF2-40B4-BE49-F238E27FC236}">
                <a16:creationId xmlns:a16="http://schemas.microsoft.com/office/drawing/2014/main" id="{5E7CE1FD-765A-4FCB-BE2E-A01F745C6378}"/>
              </a:ext>
            </a:extLst>
          </p:cNvPr>
          <p:cNvSpPr/>
          <p:nvPr/>
        </p:nvSpPr>
        <p:spPr>
          <a:xfrm>
            <a:off x="1108710" y="190727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5" name="Down Arrow 10">
            <a:extLst>
              <a:ext uri="{FF2B5EF4-FFF2-40B4-BE49-F238E27FC236}">
                <a16:creationId xmlns:a16="http://schemas.microsoft.com/office/drawing/2014/main" id="{579987EF-1F92-4B5F-AD96-8D5DFCB544CA}"/>
              </a:ext>
            </a:extLst>
          </p:cNvPr>
          <p:cNvSpPr/>
          <p:nvPr/>
        </p:nvSpPr>
        <p:spPr>
          <a:xfrm>
            <a:off x="1327785" y="199419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6" name="Down Arrow 11">
            <a:extLst>
              <a:ext uri="{FF2B5EF4-FFF2-40B4-BE49-F238E27FC236}">
                <a16:creationId xmlns:a16="http://schemas.microsoft.com/office/drawing/2014/main" id="{CBF05609-52F3-414F-B845-6D93C2F8D709}"/>
              </a:ext>
            </a:extLst>
          </p:cNvPr>
          <p:cNvSpPr/>
          <p:nvPr/>
        </p:nvSpPr>
        <p:spPr>
          <a:xfrm>
            <a:off x="1546860" y="2024041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7" name="Down Arrow 12">
            <a:extLst>
              <a:ext uri="{FF2B5EF4-FFF2-40B4-BE49-F238E27FC236}">
                <a16:creationId xmlns:a16="http://schemas.microsoft.com/office/drawing/2014/main" id="{0FD4B677-8530-4529-8521-B7916620D1D0}"/>
              </a:ext>
            </a:extLst>
          </p:cNvPr>
          <p:cNvSpPr/>
          <p:nvPr/>
        </p:nvSpPr>
        <p:spPr>
          <a:xfrm>
            <a:off x="1765935" y="201618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8" name="Down Arrow 13">
            <a:extLst>
              <a:ext uri="{FF2B5EF4-FFF2-40B4-BE49-F238E27FC236}">
                <a16:creationId xmlns:a16="http://schemas.microsoft.com/office/drawing/2014/main" id="{1E4B565D-10BD-4716-8F6B-5CCD18E8D355}"/>
              </a:ext>
            </a:extLst>
          </p:cNvPr>
          <p:cNvSpPr/>
          <p:nvPr/>
        </p:nvSpPr>
        <p:spPr>
          <a:xfrm>
            <a:off x="1985010" y="195176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9" name="Down Arrow 14">
            <a:extLst>
              <a:ext uri="{FF2B5EF4-FFF2-40B4-BE49-F238E27FC236}">
                <a16:creationId xmlns:a16="http://schemas.microsoft.com/office/drawing/2014/main" id="{BA569A42-2A0A-4DC5-8AA2-20D98059551E}"/>
              </a:ext>
            </a:extLst>
          </p:cNvPr>
          <p:cNvSpPr/>
          <p:nvPr/>
        </p:nvSpPr>
        <p:spPr>
          <a:xfrm>
            <a:off x="2204085" y="182136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0" name="Down Arrow 15">
            <a:extLst>
              <a:ext uri="{FF2B5EF4-FFF2-40B4-BE49-F238E27FC236}">
                <a16:creationId xmlns:a16="http://schemas.microsoft.com/office/drawing/2014/main" id="{45524717-A497-443B-B0F8-C471F7EFA141}"/>
              </a:ext>
            </a:extLst>
          </p:cNvPr>
          <p:cNvSpPr/>
          <p:nvPr/>
        </p:nvSpPr>
        <p:spPr>
          <a:xfrm>
            <a:off x="2423160" y="165324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1" name="Down Arrow 16">
            <a:extLst>
              <a:ext uri="{FF2B5EF4-FFF2-40B4-BE49-F238E27FC236}">
                <a16:creationId xmlns:a16="http://schemas.microsoft.com/office/drawing/2014/main" id="{5AD9494A-199A-4EB0-8F14-2BE5C283616F}"/>
              </a:ext>
            </a:extLst>
          </p:cNvPr>
          <p:cNvSpPr/>
          <p:nvPr/>
        </p:nvSpPr>
        <p:spPr>
          <a:xfrm>
            <a:off x="2642235" y="142857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2" name="Down Arrow 17">
            <a:extLst>
              <a:ext uri="{FF2B5EF4-FFF2-40B4-BE49-F238E27FC236}">
                <a16:creationId xmlns:a16="http://schemas.microsoft.com/office/drawing/2014/main" id="{911B46AD-124E-41DD-8539-714D792B17BE}"/>
              </a:ext>
            </a:extLst>
          </p:cNvPr>
          <p:cNvSpPr/>
          <p:nvPr/>
        </p:nvSpPr>
        <p:spPr>
          <a:xfrm>
            <a:off x="2861310" y="111907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3" name="Down Arrow 18">
            <a:extLst>
              <a:ext uri="{FF2B5EF4-FFF2-40B4-BE49-F238E27FC236}">
                <a16:creationId xmlns:a16="http://schemas.microsoft.com/office/drawing/2014/main" id="{A2049ED1-CA25-477C-910E-F8241044BD5B}"/>
              </a:ext>
            </a:extLst>
          </p:cNvPr>
          <p:cNvSpPr/>
          <p:nvPr/>
        </p:nvSpPr>
        <p:spPr>
          <a:xfrm>
            <a:off x="3080385" y="8566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4" name="Down Arrow 19">
            <a:extLst>
              <a:ext uri="{FF2B5EF4-FFF2-40B4-BE49-F238E27FC236}">
                <a16:creationId xmlns:a16="http://schemas.microsoft.com/office/drawing/2014/main" id="{75DD9CF6-6AF5-478A-B543-258419026FC7}"/>
              </a:ext>
            </a:extLst>
          </p:cNvPr>
          <p:cNvSpPr/>
          <p:nvPr/>
        </p:nvSpPr>
        <p:spPr>
          <a:xfrm>
            <a:off x="3299460" y="59430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5" name="Down Arrow 20">
            <a:extLst>
              <a:ext uri="{FF2B5EF4-FFF2-40B4-BE49-F238E27FC236}">
                <a16:creationId xmlns:a16="http://schemas.microsoft.com/office/drawing/2014/main" id="{A2A48A19-8C40-49A6-B880-04FCB82F5056}"/>
              </a:ext>
            </a:extLst>
          </p:cNvPr>
          <p:cNvSpPr/>
          <p:nvPr/>
        </p:nvSpPr>
        <p:spPr>
          <a:xfrm>
            <a:off x="3518535" y="38848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6" name="Down Arrow 21">
            <a:extLst>
              <a:ext uri="{FF2B5EF4-FFF2-40B4-BE49-F238E27FC236}">
                <a16:creationId xmlns:a16="http://schemas.microsoft.com/office/drawing/2014/main" id="{7B510543-1608-4EAA-B6D3-86D198A3FA3C}"/>
              </a:ext>
            </a:extLst>
          </p:cNvPr>
          <p:cNvSpPr/>
          <p:nvPr/>
        </p:nvSpPr>
        <p:spPr>
          <a:xfrm>
            <a:off x="3737610" y="258078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7" name="Down Arrow 22">
            <a:extLst>
              <a:ext uri="{FF2B5EF4-FFF2-40B4-BE49-F238E27FC236}">
                <a16:creationId xmlns:a16="http://schemas.microsoft.com/office/drawing/2014/main" id="{20FEFB30-E181-4EAA-AE3D-94997FFA6E08}"/>
              </a:ext>
            </a:extLst>
          </p:cNvPr>
          <p:cNvSpPr/>
          <p:nvPr/>
        </p:nvSpPr>
        <p:spPr>
          <a:xfrm>
            <a:off x="3956685" y="20308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8" name="Down Arrow 23">
            <a:extLst>
              <a:ext uri="{FF2B5EF4-FFF2-40B4-BE49-F238E27FC236}">
                <a16:creationId xmlns:a16="http://schemas.microsoft.com/office/drawing/2014/main" id="{C9DD0EA9-588B-4A3D-9C1B-A471DE6F46D9}"/>
              </a:ext>
            </a:extLst>
          </p:cNvPr>
          <p:cNvSpPr/>
          <p:nvPr/>
        </p:nvSpPr>
        <p:spPr>
          <a:xfrm>
            <a:off x="4175760" y="2612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9" name="Down Arrow 24">
            <a:extLst>
              <a:ext uri="{FF2B5EF4-FFF2-40B4-BE49-F238E27FC236}">
                <a16:creationId xmlns:a16="http://schemas.microsoft.com/office/drawing/2014/main" id="{655A45D7-4EF2-4EE7-92DC-890A186771EF}"/>
              </a:ext>
            </a:extLst>
          </p:cNvPr>
          <p:cNvSpPr/>
          <p:nvPr/>
        </p:nvSpPr>
        <p:spPr>
          <a:xfrm>
            <a:off x="4394835" y="4041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0" name="Down Arrow 25">
            <a:extLst>
              <a:ext uri="{FF2B5EF4-FFF2-40B4-BE49-F238E27FC236}">
                <a16:creationId xmlns:a16="http://schemas.microsoft.com/office/drawing/2014/main" id="{38956586-F4B9-4127-932A-36B3282A8442}"/>
              </a:ext>
            </a:extLst>
          </p:cNvPr>
          <p:cNvSpPr/>
          <p:nvPr/>
        </p:nvSpPr>
        <p:spPr>
          <a:xfrm>
            <a:off x="4613910" y="64143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1" name="Down Arrow 26">
            <a:extLst>
              <a:ext uri="{FF2B5EF4-FFF2-40B4-BE49-F238E27FC236}">
                <a16:creationId xmlns:a16="http://schemas.microsoft.com/office/drawing/2014/main" id="{4671AF84-4C2F-4713-B917-E96D768F92E3}"/>
              </a:ext>
            </a:extLst>
          </p:cNvPr>
          <p:cNvSpPr/>
          <p:nvPr/>
        </p:nvSpPr>
        <p:spPr>
          <a:xfrm>
            <a:off x="4832985" y="1020075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2" name="Down Arrow 27">
            <a:extLst>
              <a:ext uri="{FF2B5EF4-FFF2-40B4-BE49-F238E27FC236}">
                <a16:creationId xmlns:a16="http://schemas.microsoft.com/office/drawing/2014/main" id="{3D13F775-C0EA-4811-9138-2AB3193ED4FF}"/>
              </a:ext>
            </a:extLst>
          </p:cNvPr>
          <p:cNvSpPr/>
          <p:nvPr/>
        </p:nvSpPr>
        <p:spPr>
          <a:xfrm>
            <a:off x="5052060" y="1455280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3" name="Down Arrow 28">
            <a:extLst>
              <a:ext uri="{FF2B5EF4-FFF2-40B4-BE49-F238E27FC236}">
                <a16:creationId xmlns:a16="http://schemas.microsoft.com/office/drawing/2014/main" id="{7F5DB25F-CAEA-4284-B646-3A779D9A39CA}"/>
              </a:ext>
            </a:extLst>
          </p:cNvPr>
          <p:cNvSpPr/>
          <p:nvPr/>
        </p:nvSpPr>
        <p:spPr>
          <a:xfrm>
            <a:off x="5271135" y="1890487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4" name="Down Arrow 29">
            <a:extLst>
              <a:ext uri="{FF2B5EF4-FFF2-40B4-BE49-F238E27FC236}">
                <a16:creationId xmlns:a16="http://schemas.microsoft.com/office/drawing/2014/main" id="{047880EE-A0E0-4FC9-BAA2-D05A8972DDC7}"/>
              </a:ext>
            </a:extLst>
          </p:cNvPr>
          <p:cNvSpPr/>
          <p:nvPr/>
        </p:nvSpPr>
        <p:spPr>
          <a:xfrm>
            <a:off x="5490210" y="240110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5" name="Down Arrow 30">
            <a:extLst>
              <a:ext uri="{FF2B5EF4-FFF2-40B4-BE49-F238E27FC236}">
                <a16:creationId xmlns:a16="http://schemas.microsoft.com/office/drawing/2014/main" id="{5AABAA3E-707B-413E-8BB2-F81D0BC40FAD}"/>
              </a:ext>
            </a:extLst>
          </p:cNvPr>
          <p:cNvSpPr/>
          <p:nvPr/>
        </p:nvSpPr>
        <p:spPr>
          <a:xfrm>
            <a:off x="5709285" y="287401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6" name="Down Arrow 31">
            <a:extLst>
              <a:ext uri="{FF2B5EF4-FFF2-40B4-BE49-F238E27FC236}">
                <a16:creationId xmlns:a16="http://schemas.microsoft.com/office/drawing/2014/main" id="{1935BD1E-987F-4794-A602-90DF98822EE4}"/>
              </a:ext>
            </a:extLst>
          </p:cNvPr>
          <p:cNvSpPr/>
          <p:nvPr/>
        </p:nvSpPr>
        <p:spPr>
          <a:xfrm>
            <a:off x="5928360" y="3271514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7" name="Down Arrow 32">
            <a:extLst>
              <a:ext uri="{FF2B5EF4-FFF2-40B4-BE49-F238E27FC236}">
                <a16:creationId xmlns:a16="http://schemas.microsoft.com/office/drawing/2014/main" id="{C312DF41-D664-404E-BB84-09775A2B6DAB}"/>
              </a:ext>
            </a:extLst>
          </p:cNvPr>
          <p:cNvSpPr/>
          <p:nvPr/>
        </p:nvSpPr>
        <p:spPr>
          <a:xfrm>
            <a:off x="6147435" y="357474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8" name="Down Arrow 33">
            <a:extLst>
              <a:ext uri="{FF2B5EF4-FFF2-40B4-BE49-F238E27FC236}">
                <a16:creationId xmlns:a16="http://schemas.microsoft.com/office/drawing/2014/main" id="{B03843B4-5373-4392-8E80-D52A1843E1F3}"/>
              </a:ext>
            </a:extLst>
          </p:cNvPr>
          <p:cNvSpPr/>
          <p:nvPr/>
        </p:nvSpPr>
        <p:spPr>
          <a:xfrm>
            <a:off x="6366510" y="3736573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9" name="Down Arrow 34">
            <a:extLst>
              <a:ext uri="{FF2B5EF4-FFF2-40B4-BE49-F238E27FC236}">
                <a16:creationId xmlns:a16="http://schemas.microsoft.com/office/drawing/2014/main" id="{CC2C2238-F6B6-461C-8D8D-1011694DC2A6}"/>
              </a:ext>
            </a:extLst>
          </p:cNvPr>
          <p:cNvSpPr/>
          <p:nvPr/>
        </p:nvSpPr>
        <p:spPr>
          <a:xfrm>
            <a:off x="6585585" y="3766422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0" name="Down Arrow 35">
            <a:extLst>
              <a:ext uri="{FF2B5EF4-FFF2-40B4-BE49-F238E27FC236}">
                <a16:creationId xmlns:a16="http://schemas.microsoft.com/office/drawing/2014/main" id="{71BA9410-F57F-4892-A81B-2A8C7F4C241C}"/>
              </a:ext>
            </a:extLst>
          </p:cNvPr>
          <p:cNvSpPr/>
          <p:nvPr/>
        </p:nvSpPr>
        <p:spPr>
          <a:xfrm>
            <a:off x="6804660" y="3528806"/>
            <a:ext cx="238506" cy="55724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53CE442-556A-49E0-A18C-6B82B682CE59}"/>
              </a:ext>
            </a:extLst>
          </p:cNvPr>
          <p:cNvSpPr txBox="1"/>
          <p:nvPr/>
        </p:nvSpPr>
        <p:spPr>
          <a:xfrm>
            <a:off x="7697066" y="3561969"/>
            <a:ext cx="38657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Energy profile integrated from the coordinate distribution in each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T Sans" panose="020B0503020203020204"/>
              </a:rPr>
              <a:t>Sufficient overlap between windows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PT Sans" panose="020B0503020203020204"/>
              </a:rPr>
              <a:t>Gromacs</a:t>
            </a:r>
            <a:r>
              <a:rPr lang="en-US" sz="2000" dirty="0">
                <a:latin typeface="PT Sans" panose="020B0503020203020204"/>
              </a:rPr>
              <a:t> has tool </a:t>
            </a:r>
            <a:r>
              <a:rPr lang="en-US" sz="2000" b="1" dirty="0">
                <a:solidFill>
                  <a:srgbClr val="FF0000"/>
                </a:solidFill>
                <a:latin typeface="PT Sans" panose="020B0503020203020204"/>
              </a:rPr>
              <a:t>gmx wham </a:t>
            </a:r>
            <a:r>
              <a:rPr lang="en-US" sz="2000" dirty="0">
                <a:latin typeface="PT Sans" panose="020B0503020203020204"/>
              </a:rPr>
              <a:t>to perform integration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5C2E74B-4CD2-4EEA-B9BC-B7CE599E885B}"/>
              </a:ext>
            </a:extLst>
          </p:cNvPr>
          <p:cNvSpPr txBox="1"/>
          <p:nvPr/>
        </p:nvSpPr>
        <p:spPr>
          <a:xfrm>
            <a:off x="2456350" y="5723229"/>
            <a:ext cx="727929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For further information please follow Umbrella sampling tutorial:</a:t>
            </a:r>
          </a:p>
          <a:p>
            <a:r>
              <a:rPr lang="en-GB" b="1" dirty="0">
                <a:solidFill>
                  <a:schemeClr val="accent1"/>
                </a:solidFill>
                <a:hlinkClick r:id="rId4"/>
              </a:rPr>
              <a:t>http://www.mdtutorials.com/gmx/umbrella/index.html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/>
      <p:bldP spid="10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umbrella 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1508673"/>
            <a:ext cx="6915966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pull                    = </a:t>
            </a:r>
            <a:r>
              <a:rPr lang="en-GB" dirty="0">
                <a:solidFill>
                  <a:srgbClr val="4472C3"/>
                </a:solidFill>
              </a:rPr>
              <a:t>yes</a:t>
            </a:r>
          </a:p>
          <a:p>
            <a:r>
              <a:rPr lang="en-GB" dirty="0" err="1"/>
              <a:t>pull_ncoords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; only one reaction coordinate</a:t>
            </a:r>
          </a:p>
          <a:p>
            <a:r>
              <a:rPr lang="en-GB" dirty="0" err="1"/>
              <a:t>pull_ngroups</a:t>
            </a:r>
            <a:r>
              <a:rPr lang="en-GB" dirty="0"/>
              <a:t>       = </a:t>
            </a:r>
            <a:r>
              <a:rPr lang="en-GB" dirty="0">
                <a:solidFill>
                  <a:srgbClr val="4472C3"/>
                </a:solidFill>
              </a:rPr>
              <a:t>4</a:t>
            </a:r>
            <a:r>
              <a:rPr lang="en-GB" dirty="0"/>
              <a:t>         ; four groups defining one reaction coordinate</a:t>
            </a:r>
          </a:p>
          <a:p>
            <a:r>
              <a:rPr lang="en-GB" dirty="0"/>
              <a:t>pull_group1_name        = </a:t>
            </a:r>
            <a:r>
              <a:rPr lang="en-GB" dirty="0">
                <a:solidFill>
                  <a:srgbClr val="4472C3"/>
                </a:solidFill>
              </a:rPr>
              <a:t>group1 </a:t>
            </a:r>
            <a:r>
              <a:rPr lang="en-GB" dirty="0"/>
              <a:t>; groups are defined in index file</a:t>
            </a:r>
          </a:p>
          <a:p>
            <a:r>
              <a:rPr lang="en-GB" dirty="0"/>
              <a:t>pull_group2_name        = </a:t>
            </a:r>
            <a:r>
              <a:rPr lang="en-GB" dirty="0">
                <a:solidFill>
                  <a:srgbClr val="4472C3"/>
                </a:solidFill>
              </a:rPr>
              <a:t>group2</a:t>
            </a:r>
          </a:p>
          <a:p>
            <a:r>
              <a:rPr lang="en-GB" dirty="0"/>
              <a:t>pull_group3_name        = </a:t>
            </a:r>
            <a:r>
              <a:rPr lang="en-GB" dirty="0">
                <a:solidFill>
                  <a:srgbClr val="4472C3"/>
                </a:solidFill>
              </a:rPr>
              <a:t>group3</a:t>
            </a:r>
          </a:p>
          <a:p>
            <a:r>
              <a:rPr lang="en-GB" dirty="0"/>
              <a:t>pull_group4_name        = </a:t>
            </a:r>
            <a:r>
              <a:rPr lang="en-GB" dirty="0">
                <a:solidFill>
                  <a:srgbClr val="4472C3"/>
                </a:solidFill>
              </a:rPr>
              <a:t>group4</a:t>
            </a:r>
          </a:p>
          <a:p>
            <a:r>
              <a:rPr lang="en-GB" dirty="0"/>
              <a:t>pull_coord1_type        = </a:t>
            </a:r>
            <a:r>
              <a:rPr lang="en-GB" dirty="0">
                <a:solidFill>
                  <a:srgbClr val="4472C3"/>
                </a:solidFill>
              </a:rPr>
              <a:t>umbrella</a:t>
            </a:r>
            <a:r>
              <a:rPr lang="en-GB" dirty="0"/>
              <a:t>  </a:t>
            </a:r>
          </a:p>
          <a:p>
            <a:r>
              <a:rPr lang="en-GB" dirty="0"/>
              <a:t>pull_coord1_geometry    = </a:t>
            </a:r>
            <a:r>
              <a:rPr lang="en-GB" dirty="0">
                <a:solidFill>
                  <a:srgbClr val="4472C3"/>
                </a:solidFill>
              </a:rPr>
              <a:t>dihedral</a:t>
            </a:r>
          </a:p>
          <a:p>
            <a:r>
              <a:rPr lang="en-GB" dirty="0"/>
              <a:t>pull_coord1_dim         = </a:t>
            </a:r>
            <a:r>
              <a:rPr lang="en-GB" dirty="0">
                <a:solidFill>
                  <a:srgbClr val="4472C3"/>
                </a:solidFill>
              </a:rPr>
              <a:t>Y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r>
              <a:rPr lang="en-GB" dirty="0">
                <a:solidFill>
                  <a:srgbClr val="4472C3"/>
                </a:solidFill>
              </a:rPr>
              <a:t> </a:t>
            </a:r>
            <a:r>
              <a:rPr lang="en-GB" dirty="0" err="1">
                <a:solidFill>
                  <a:srgbClr val="4472C3"/>
                </a:solidFill>
              </a:rPr>
              <a:t>Y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pull_coord1_groups      = </a:t>
            </a:r>
            <a:r>
              <a:rPr lang="en-GB" dirty="0">
                <a:solidFill>
                  <a:srgbClr val="4472C3"/>
                </a:solidFill>
              </a:rPr>
              <a:t>1 2 2 3 3 4</a:t>
            </a:r>
            <a:endParaRPr lang="en-GB" dirty="0"/>
          </a:p>
          <a:p>
            <a:r>
              <a:rPr lang="en-GB" dirty="0"/>
              <a:t>pull-coord1-init	= </a:t>
            </a:r>
            <a:r>
              <a:rPr lang="en-GB" dirty="0">
                <a:solidFill>
                  <a:srgbClr val="4472C3"/>
                </a:solidFill>
              </a:rPr>
              <a:t>-180           </a:t>
            </a:r>
            <a:r>
              <a:rPr lang="en-GB" dirty="0"/>
              <a:t>; this is your angle value</a:t>
            </a:r>
          </a:p>
          <a:p>
            <a:r>
              <a:rPr lang="en-GB" dirty="0"/>
              <a:t>pull_coord1_rate        = 0.00       ; restrain in place</a:t>
            </a:r>
          </a:p>
          <a:p>
            <a:r>
              <a:rPr lang="en-GB" dirty="0"/>
              <a:t>pull_coord1_k           = </a:t>
            </a:r>
            <a:r>
              <a:rPr lang="en-GB" dirty="0">
                <a:solidFill>
                  <a:srgbClr val="4472C3"/>
                </a:solidFill>
              </a:rPr>
              <a:t>418.4</a:t>
            </a:r>
            <a:r>
              <a:rPr lang="en-GB" dirty="0"/>
              <a:t>      ; kJ mol^-1 nm^-2</a:t>
            </a:r>
          </a:p>
          <a:p>
            <a:r>
              <a:rPr lang="en-GB" dirty="0"/>
              <a:t>pull-</a:t>
            </a:r>
            <a:r>
              <a:rPr lang="en-GB" dirty="0" err="1"/>
              <a:t>nstxout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               </a:t>
            </a:r>
            <a:r>
              <a:rPr lang="en-GB" dirty="0"/>
              <a:t>; output pulling coordinate each step</a:t>
            </a:r>
          </a:p>
          <a:p>
            <a:r>
              <a:rPr lang="en-GB" dirty="0"/>
              <a:t>pull-</a:t>
            </a:r>
            <a:r>
              <a:rPr lang="en-GB" dirty="0" err="1"/>
              <a:t>nstfout</a:t>
            </a:r>
            <a:r>
              <a:rPr lang="en-GB" dirty="0"/>
              <a:t>             = </a:t>
            </a:r>
            <a:r>
              <a:rPr lang="en-GB" dirty="0">
                <a:solidFill>
                  <a:srgbClr val="4472C3"/>
                </a:solidFill>
              </a:rPr>
              <a:t>1</a:t>
            </a:r>
            <a:r>
              <a:rPr lang="en-GB" dirty="0"/>
              <a:t>               ; output pulling force each step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9008CA-06D9-4C9A-818D-0D25009E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202" y="3451558"/>
            <a:ext cx="3393145" cy="257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79FED-2613-4D67-8EAA-004BC66C218F}"/>
              </a:ext>
            </a:extLst>
          </p:cNvPr>
          <p:cNvSpPr txBox="1"/>
          <p:nvPr/>
        </p:nvSpPr>
        <p:spPr>
          <a:xfrm>
            <a:off x="576262" y="1073838"/>
            <a:ext cx="688262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US" sz="2000" dirty="0">
                <a:solidFill>
                  <a:schemeClr val="bg1"/>
                </a:solidFill>
              </a:rPr>
              <a:t>less </a:t>
            </a:r>
            <a:r>
              <a:rPr lang="en-GB" sz="2000" b="1" dirty="0" err="1">
                <a:solidFill>
                  <a:schemeClr val="bg1"/>
                </a:solidFill>
              </a:rPr>
              <a:t>qmmm_md_umbrella.mdp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83365E-D879-49FC-AB16-697899CC4E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317" y="962752"/>
            <a:ext cx="3242604" cy="2579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7498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2322326"/>
            <a:ext cx="564165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-qmgroup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-qmmethod          = </a:t>
            </a:r>
            <a:r>
              <a:rPr lang="en-GB" dirty="0">
                <a:solidFill>
                  <a:srgbClr val="4472C3"/>
                </a:solidFill>
              </a:rPr>
              <a:t>PBE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-qmcharge          = </a:t>
            </a:r>
            <a:r>
              <a:rPr lang="en-GB" dirty="0">
                <a:solidFill>
                  <a:srgbClr val="4472C3"/>
                </a:solidFill>
              </a:rPr>
              <a:t>0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-qmmultiplicity     = </a:t>
            </a:r>
            <a:r>
              <a:rPr lang="ru-RU" dirty="0">
                <a:solidFill>
                  <a:srgbClr val="4472C3"/>
                </a:solidFill>
              </a:rPr>
              <a:t>1</a:t>
            </a:r>
            <a:endParaRPr lang="en-GB" dirty="0">
              <a:solidFill>
                <a:srgbClr val="4472C3"/>
              </a:solidFill>
            </a:endParaRPr>
          </a:p>
          <a:p>
            <a:endParaRPr lang="en-GB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9BF158-56A8-4767-8E7E-0E20A36E8D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77" y="1435093"/>
            <a:ext cx="4435785" cy="3528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27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MM forcefield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883475"/>
            <a:ext cx="3161522" cy="2809817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27A30B01-D275-423B-9C7D-03DEF1983665}"/>
              </a:ext>
            </a:extLst>
          </p:cNvPr>
          <p:cNvSpPr/>
          <p:nvPr/>
        </p:nvSpPr>
        <p:spPr>
          <a:xfrm>
            <a:off x="4284566" y="2870372"/>
            <a:ext cx="1332412" cy="418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2447C-1532-4D66-8AF0-45C7E4711738}"/>
              </a:ext>
            </a:extLst>
          </p:cNvPr>
          <p:cNvSpPr txBox="1"/>
          <p:nvPr/>
        </p:nvSpPr>
        <p:spPr>
          <a:xfrm>
            <a:off x="696685" y="5382981"/>
            <a:ext cx="1133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&gt;160 KJ/mol isomerization barrier. Lets see how it changes if we will go for QM simulation</a:t>
            </a:r>
            <a:r>
              <a:rPr lang="ru-RU" sz="2400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696685" y="1106372"/>
            <a:ext cx="561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ru-RU" dirty="0"/>
              <a:t>mber14</a:t>
            </a:r>
            <a:r>
              <a:rPr lang="en-US" dirty="0"/>
              <a:t> Forcefield, </a:t>
            </a:r>
            <a:r>
              <a:rPr lang="en-US" dirty="0" err="1"/>
              <a:t>Gromacs</a:t>
            </a:r>
            <a:r>
              <a:rPr lang="en-US" dirty="0"/>
              <a:t> simulation, 1ns each window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149362E-3E25-4E20-9D50-9A84AA322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1466546"/>
            <a:ext cx="5691755" cy="36564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2B31C8-94FF-4AC0-8117-04A8B6721AD3}"/>
              </a:ext>
            </a:extLst>
          </p:cNvPr>
          <p:cNvSpPr txBox="1">
            <a:spLocks/>
          </p:cNvSpPr>
          <p:nvPr/>
        </p:nvSpPr>
        <p:spPr>
          <a:xfrm>
            <a:off x="3570277" y="5844646"/>
            <a:ext cx="5076573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(9)-(10) from the “Exercise 2”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6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Using GROMACS WHAM tool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CA345-3386-4556-8019-A3C0D01F2AA1}"/>
              </a:ext>
            </a:extLst>
          </p:cNvPr>
          <p:cNvSpPr txBox="1"/>
          <p:nvPr/>
        </p:nvSpPr>
        <p:spPr>
          <a:xfrm>
            <a:off x="542925" y="2786200"/>
            <a:ext cx="10713960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</a:t>
            </a:r>
            <a:r>
              <a:rPr lang="en-GB" sz="2000" dirty="0" err="1">
                <a:solidFill>
                  <a:schemeClr val="bg1"/>
                </a:solidFill>
              </a:rPr>
              <a:t>gmx_mpi_d</a:t>
            </a:r>
            <a:r>
              <a:rPr lang="en-GB" sz="2000" dirty="0">
                <a:solidFill>
                  <a:schemeClr val="bg1"/>
                </a:solidFill>
              </a:rPr>
              <a:t> wham -it tpr-files.dat -ix pullx-files.dat -o -hist -unit kJ -min -180 -max 20 -b 0 -bins 50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9CD2314-0659-4ACC-B333-A0BFCCF84C5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031219" y="3186310"/>
            <a:ext cx="218008" cy="702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DD439-D5F3-4B99-A65F-7EB462633EF5}"/>
              </a:ext>
            </a:extLst>
          </p:cNvPr>
          <p:cNvSpPr txBox="1"/>
          <p:nvPr/>
        </p:nvSpPr>
        <p:spPr>
          <a:xfrm>
            <a:off x="4862986" y="1735270"/>
            <a:ext cx="333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both profile and histogram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8E13C42-2428-4C41-AA16-724D9C268E10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031219" y="3186310"/>
            <a:ext cx="2162218" cy="702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31F2991-B410-4F1B-9F34-8ED3FA61B67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357734" y="2104602"/>
            <a:ext cx="170708" cy="660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3DF00A9-DD2E-49DE-8D42-F5F8066E680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528442" y="2104602"/>
            <a:ext cx="137271" cy="6604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CC1C58-30D1-4346-A835-1AC13289C188}"/>
              </a:ext>
            </a:extLst>
          </p:cNvPr>
          <p:cNvSpPr txBox="1"/>
          <p:nvPr/>
        </p:nvSpPr>
        <p:spPr>
          <a:xfrm>
            <a:off x="651881" y="3889080"/>
            <a:ext cx="475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Files, containing names of all *.</a:t>
            </a:r>
            <a:r>
              <a:rPr lang="en-US" dirty="0" err="1"/>
              <a:t>tpr</a:t>
            </a:r>
            <a:r>
              <a:rPr lang="en-US" dirty="0"/>
              <a:t> and </a:t>
            </a:r>
            <a:r>
              <a:rPr lang="en-US" dirty="0" err="1"/>
              <a:t>pullx</a:t>
            </a:r>
            <a:r>
              <a:rPr lang="en-US" dirty="0"/>
              <a:t>* files</a:t>
            </a:r>
            <a:endParaRPr lang="ru-RU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BB34B16-C7BD-4AD1-9FC2-EA098BBF55FD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7279498" y="3209082"/>
            <a:ext cx="0" cy="7027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98DAD3-A79F-4C17-BE88-ECEC442521B8}"/>
              </a:ext>
            </a:extLst>
          </p:cNvPr>
          <p:cNvSpPr txBox="1"/>
          <p:nvPr/>
        </p:nvSpPr>
        <p:spPr>
          <a:xfrm>
            <a:off x="6096000" y="3911852"/>
            <a:ext cx="2366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 of profile (kJ/mol)</a:t>
            </a:r>
            <a:endParaRPr lang="ru-RU" dirty="0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DDE7BD1E-0619-4EF0-9450-7E50999647B3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10483337" y="3209082"/>
            <a:ext cx="0" cy="679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647E78B-1C83-4C03-9548-1B07079DA71E}"/>
              </a:ext>
            </a:extLst>
          </p:cNvPr>
          <p:cNvSpPr txBox="1"/>
          <p:nvPr/>
        </p:nvSpPr>
        <p:spPr>
          <a:xfrm>
            <a:off x="9299839" y="3889080"/>
            <a:ext cx="236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bins to be used in WHAM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A5BE84-18FE-40FE-AEE9-A371C53E1646}"/>
              </a:ext>
            </a:extLst>
          </p:cNvPr>
          <p:cNvSpPr txBox="1"/>
          <p:nvPr/>
        </p:nvSpPr>
        <p:spPr>
          <a:xfrm>
            <a:off x="8284826" y="176251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coordinate boundaries</a:t>
            </a:r>
            <a:endParaRPr lang="ru-RU" dirty="0"/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EC782927-A6EE-4B4B-B6AD-C0FE76AF4815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8284826" y="2131848"/>
            <a:ext cx="1470916" cy="631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0B54D5AF-E82C-4D4C-BC99-E9CE024884B1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9505741" y="2131848"/>
            <a:ext cx="250001" cy="631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14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7" grpId="0"/>
      <p:bldP spid="35" grpId="0"/>
      <p:bldP spid="38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Lecture Recap: Forcefield (MM) -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GROMACS</a:t>
            </a:r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BC56C5BB-8818-604C-927E-9BCB1986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6" y="1485900"/>
            <a:ext cx="6369248" cy="4486275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Force field description of MM region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77EA519-657B-6848-BC2C-1055F50F387C}"/>
              </a:ext>
            </a:extLst>
          </p:cNvPr>
          <p:cNvGrpSpPr/>
          <p:nvPr/>
        </p:nvGrpSpPr>
        <p:grpSpPr>
          <a:xfrm>
            <a:off x="7488000" y="2736000"/>
            <a:ext cx="4156464" cy="2520000"/>
            <a:chOff x="7285394" y="3459776"/>
            <a:chExt cx="4156464" cy="2520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6535AE-5D18-D14E-B5C3-58CBF13C6A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85394" y="3459776"/>
              <a:ext cx="4156464" cy="2520000"/>
              <a:chOff x="628650" y="1511300"/>
              <a:chExt cx="3435350" cy="2082800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B4DBB7A-B129-0E4D-AFA2-20F8C733AC7D}"/>
                  </a:ext>
                </a:extLst>
              </p:cNvPr>
              <p:cNvSpPr/>
              <p:nvPr/>
            </p:nvSpPr>
            <p:spPr>
              <a:xfrm>
                <a:off x="628650" y="1511300"/>
                <a:ext cx="3435350" cy="2082800"/>
              </a:xfrm>
              <a:prstGeom prst="roundRect">
                <a:avLst/>
              </a:prstGeom>
              <a:solidFill>
                <a:srgbClr val="52AF70"/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1883BE2-C145-784F-B9F0-5EAFA18F925F}"/>
                  </a:ext>
                </a:extLst>
              </p:cNvPr>
              <p:cNvSpPr txBox="1"/>
              <p:nvPr/>
            </p:nvSpPr>
            <p:spPr>
              <a:xfrm>
                <a:off x="3365500" y="1593334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Helvetica"/>
                    <a:cs typeface="Helvetica"/>
                  </a:rPr>
                  <a:t>MM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51CF19-3278-E142-B89A-C705074E5E20}"/>
                  </a:ext>
                </a:extLst>
              </p:cNvPr>
              <p:cNvSpPr txBox="1"/>
              <p:nvPr/>
            </p:nvSpPr>
            <p:spPr>
              <a:xfrm>
                <a:off x="2186106" y="2084305"/>
                <a:ext cx="6985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QM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779ED17-8BC2-024A-A0A8-7C5D56F70AE5}"/>
                  </a:ext>
                </a:extLst>
              </p:cNvPr>
              <p:cNvGrpSpPr/>
              <p:nvPr/>
            </p:nvGrpSpPr>
            <p:grpSpPr>
              <a:xfrm>
                <a:off x="1038225" y="2116355"/>
                <a:ext cx="1063626" cy="499545"/>
                <a:chOff x="4946649" y="2730800"/>
                <a:chExt cx="1063626" cy="499545"/>
              </a:xfrm>
            </p:grpSpPr>
            <p:sp>
              <p:nvSpPr>
                <p:cNvPr id="136" name="Hexagon 135">
                  <a:extLst>
                    <a:ext uri="{FF2B5EF4-FFF2-40B4-BE49-F238E27FC236}">
                      <a16:creationId xmlns:a16="http://schemas.microsoft.com/office/drawing/2014/main" id="{66EC8508-D053-C542-A78C-9D56DAF111B0}"/>
                    </a:ext>
                  </a:extLst>
                </p:cNvPr>
                <p:cNvSpPr/>
                <p:nvPr/>
              </p:nvSpPr>
              <p:spPr>
                <a:xfrm>
                  <a:off x="5613400" y="2768600"/>
                  <a:ext cx="368300" cy="343932"/>
                </a:xfrm>
                <a:prstGeom prst="hexagon">
                  <a:avLst/>
                </a:prstGeom>
                <a:no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1C2A4CE-8EE3-924E-A0DB-EEF45B6AE3DF}"/>
                    </a:ext>
                  </a:extLst>
                </p:cNvPr>
                <p:cNvSpPr/>
                <p:nvPr/>
              </p:nvSpPr>
              <p:spPr>
                <a:xfrm>
                  <a:off x="56673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29A8D26A-F2DC-5742-8085-EA21C611BD82}"/>
                    </a:ext>
                  </a:extLst>
                </p:cNvPr>
                <p:cNvCxnSpPr/>
                <p:nvPr/>
              </p:nvCxnSpPr>
              <p:spPr>
                <a:xfrm flipH="1">
                  <a:off x="5432425" y="29407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B3ED7B1-B2DD-944B-B986-F8BA0A33F2C2}"/>
                    </a:ext>
                  </a:extLst>
                </p:cNvPr>
                <p:cNvCxnSpPr/>
                <p:nvPr/>
              </p:nvCxnSpPr>
              <p:spPr>
                <a:xfrm flipH="1">
                  <a:off x="5299075" y="29414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782C32D-E86F-7447-A602-37B0353CF891}"/>
                    </a:ext>
                  </a:extLst>
                </p:cNvPr>
                <p:cNvCxnSpPr/>
                <p:nvPr/>
              </p:nvCxnSpPr>
              <p:spPr>
                <a:xfrm flipH="1">
                  <a:off x="4984749" y="30659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86A1716-79AB-D040-B559-5CD8B2EAA683}"/>
                    </a:ext>
                  </a:extLst>
                </p:cNvPr>
                <p:cNvCxnSpPr/>
                <p:nvPr/>
              </p:nvCxnSpPr>
              <p:spPr>
                <a:xfrm flipH="1">
                  <a:off x="5118100" y="30659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F24516B0-C793-AC43-9217-B7019E03E3B3}"/>
                    </a:ext>
                  </a:extLst>
                </p:cNvPr>
                <p:cNvSpPr/>
                <p:nvPr/>
              </p:nvSpPr>
              <p:spPr>
                <a:xfrm>
                  <a:off x="5857875" y="273080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4852E5C3-1F1C-AB4B-B3D9-241F03D4BE19}"/>
                    </a:ext>
                  </a:extLst>
                </p:cNvPr>
                <p:cNvSpPr/>
                <p:nvPr/>
              </p:nvSpPr>
              <p:spPr>
                <a:xfrm>
                  <a:off x="5575300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4F69AC50-5C7A-FB48-9884-A1E274C3F739}"/>
                    </a:ext>
                  </a:extLst>
                </p:cNvPr>
                <p:cNvSpPr/>
                <p:nvPr/>
              </p:nvSpPr>
              <p:spPr>
                <a:xfrm>
                  <a:off x="5934075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803B2F29-5BDA-274C-B980-8367F22124BA}"/>
                    </a:ext>
                  </a:extLst>
                </p:cNvPr>
                <p:cNvSpPr/>
                <p:nvPr/>
              </p:nvSpPr>
              <p:spPr>
                <a:xfrm>
                  <a:off x="56673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5CE43EE4-932B-6D42-8144-29F80906A122}"/>
                    </a:ext>
                  </a:extLst>
                </p:cNvPr>
                <p:cNvSpPr/>
                <p:nvPr/>
              </p:nvSpPr>
              <p:spPr>
                <a:xfrm>
                  <a:off x="5857875" y="3074732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42B33A8F-B92B-1545-A045-1799B1E33207}"/>
                    </a:ext>
                  </a:extLst>
                </p:cNvPr>
                <p:cNvSpPr/>
                <p:nvPr/>
              </p:nvSpPr>
              <p:spPr>
                <a:xfrm>
                  <a:off x="5394326" y="29036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509D7CC0-1923-EA4A-976C-209F26E35278}"/>
                    </a:ext>
                  </a:extLst>
                </p:cNvPr>
                <p:cNvSpPr/>
                <p:nvPr/>
              </p:nvSpPr>
              <p:spPr>
                <a:xfrm>
                  <a:off x="5260975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7EA5BB3F-9A78-8D40-A760-0EA71CE274E1}"/>
                    </a:ext>
                  </a:extLst>
                </p:cNvPr>
                <p:cNvSpPr/>
                <p:nvPr/>
              </p:nvSpPr>
              <p:spPr>
                <a:xfrm>
                  <a:off x="5080000" y="30281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658807D4-8471-F049-B2EE-258229E6949B}"/>
                    </a:ext>
                  </a:extLst>
                </p:cNvPr>
                <p:cNvSpPr/>
                <p:nvPr/>
              </p:nvSpPr>
              <p:spPr>
                <a:xfrm>
                  <a:off x="4946649" y="31547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2299009-72C2-9442-99FF-772374FE71A4}"/>
                  </a:ext>
                </a:extLst>
              </p:cNvPr>
              <p:cNvGrpSpPr/>
              <p:nvPr/>
            </p:nvGrpSpPr>
            <p:grpSpPr>
              <a:xfrm rot="5400000">
                <a:off x="532968" y="2730812"/>
                <a:ext cx="841376" cy="451526"/>
                <a:chOff x="4946649" y="3515419"/>
                <a:chExt cx="841376" cy="451526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9B076FE4-0649-114E-86B1-CA9A5BC89AFC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160FF90F-83D0-AD46-A8D5-F70EA1CDAF02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055CC643-2646-404F-8056-C3748F45F40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6B660F66-4BAA-1440-9779-379238DC53F3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F5C83E34-FA67-794D-BE3A-81CD53C4CE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937C559-17B9-BD4F-9EC7-E0830B56BC1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56264F7A-3CF5-2D41-AC22-B314CC76BA29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F15D8250-459A-6E40-88D8-91B445B5ACFD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956B4309-B0AB-204D-BEA8-B3B73852C097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677D7522-58CC-A34D-A796-441A6880B569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524E5553-EF86-7841-AB01-F1147B93045D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22CE3C07-822E-BA4A-A922-F08B5B12D4F2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D3CB847A-1A21-AA4D-80D1-C85293608B5B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AA7E808-711B-6D45-820C-753DB9E35C67}"/>
                  </a:ext>
                </a:extLst>
              </p:cNvPr>
              <p:cNvGrpSpPr/>
              <p:nvPr/>
            </p:nvGrpSpPr>
            <p:grpSpPr>
              <a:xfrm rot="20303712">
                <a:off x="720726" y="1702629"/>
                <a:ext cx="841376" cy="451526"/>
                <a:chOff x="4946649" y="3515419"/>
                <a:chExt cx="841376" cy="451526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0F60DC26-679A-404B-8CA9-78E97C303D07}"/>
                    </a:ext>
                  </a:extLst>
                </p:cNvPr>
                <p:cNvSpPr/>
                <p:nvPr/>
              </p:nvSpPr>
              <p:spPr>
                <a:xfrm>
                  <a:off x="5711825" y="351541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E03D136-1442-9C43-B2F3-1ABB4D9CE8FF}"/>
                    </a:ext>
                  </a:extLst>
                </p:cNvPr>
                <p:cNvCxnSpPr/>
                <p:nvPr/>
              </p:nvCxnSpPr>
              <p:spPr>
                <a:xfrm flipH="1">
                  <a:off x="5432425" y="3677363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53DC183F-06EE-814F-B665-179B137D1B71}"/>
                    </a:ext>
                  </a:extLst>
                </p:cNvPr>
                <p:cNvCxnSpPr/>
                <p:nvPr/>
              </p:nvCxnSpPr>
              <p:spPr>
                <a:xfrm flipH="1">
                  <a:off x="5299075" y="367807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F3F976CD-9030-4948-A9C4-6F0F04DE8532}"/>
                    </a:ext>
                  </a:extLst>
                </p:cNvPr>
                <p:cNvCxnSpPr/>
                <p:nvPr/>
              </p:nvCxnSpPr>
              <p:spPr>
                <a:xfrm flipH="1">
                  <a:off x="4984749" y="380253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C2F1A84D-13D5-8B43-ADA3-D88CB26782CF}"/>
                    </a:ext>
                  </a:extLst>
                </p:cNvPr>
                <p:cNvCxnSpPr/>
                <p:nvPr/>
              </p:nvCxnSpPr>
              <p:spPr>
                <a:xfrm flipH="1">
                  <a:off x="5118100" y="3802539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3E6089E9-6075-9443-9FA3-3EB9C36CB201}"/>
                    </a:ext>
                  </a:extLst>
                </p:cNvPr>
                <p:cNvSpPr/>
                <p:nvPr/>
              </p:nvSpPr>
              <p:spPr>
                <a:xfrm>
                  <a:off x="5575300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19A63359-C7E8-CB41-A216-0E4882ACE7F3}"/>
                    </a:ext>
                  </a:extLst>
                </p:cNvPr>
                <p:cNvSpPr/>
                <p:nvPr/>
              </p:nvSpPr>
              <p:spPr>
                <a:xfrm>
                  <a:off x="571182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AAB9B3FE-A80A-B24D-B2D1-692CC41A33AC}"/>
                    </a:ext>
                  </a:extLst>
                </p:cNvPr>
                <p:cNvSpPr/>
                <p:nvPr/>
              </p:nvSpPr>
              <p:spPr>
                <a:xfrm>
                  <a:off x="5394326" y="364027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43D37A7B-9D0E-0B4C-978F-1320F755D57A}"/>
                    </a:ext>
                  </a:extLst>
                </p:cNvPr>
                <p:cNvSpPr/>
                <p:nvPr/>
              </p:nvSpPr>
              <p:spPr>
                <a:xfrm>
                  <a:off x="5260975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EAF9ACC8-6848-D643-8398-D7B2C215BCF7}"/>
                    </a:ext>
                  </a:extLst>
                </p:cNvPr>
                <p:cNvSpPr/>
                <p:nvPr/>
              </p:nvSpPr>
              <p:spPr>
                <a:xfrm>
                  <a:off x="5080000" y="376473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97D90793-3FC6-2248-9131-854C7440EBD9}"/>
                    </a:ext>
                  </a:extLst>
                </p:cNvPr>
                <p:cNvSpPr/>
                <p:nvPr/>
              </p:nvSpPr>
              <p:spPr>
                <a:xfrm>
                  <a:off x="4946649" y="389134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D863E1CB-3C9F-DB40-9AE2-E0EF6A07A158}"/>
                    </a:ext>
                  </a:extLst>
                </p:cNvPr>
                <p:cNvCxnSpPr/>
                <p:nvPr/>
              </p:nvCxnSpPr>
              <p:spPr>
                <a:xfrm flipH="1">
                  <a:off x="5616574" y="35532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3749F49-B65B-E546-ABA7-F2A0600A396A}"/>
                    </a:ext>
                  </a:extLst>
                </p:cNvPr>
                <p:cNvCxnSpPr/>
                <p:nvPr/>
              </p:nvCxnSpPr>
              <p:spPr>
                <a:xfrm flipH="1" flipV="1">
                  <a:off x="5616575" y="3675801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82C1E22-B590-224C-8520-0F0CCA11FB72}"/>
                  </a:ext>
                </a:extLst>
              </p:cNvPr>
              <p:cNvGrpSpPr/>
              <p:nvPr/>
            </p:nvGrpSpPr>
            <p:grpSpPr>
              <a:xfrm>
                <a:off x="1917765" y="1561493"/>
                <a:ext cx="228535" cy="330481"/>
                <a:chOff x="4493120" y="4093618"/>
                <a:chExt cx="228535" cy="330481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2F1FD634-0ECC-034E-B8AA-E5701BAB2D6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26F95A0-2EA4-2F4F-B0FB-593B68D2830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B0A0A90A-DD52-5D42-8238-0F30AEAAAEBF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F9EDA2F-6313-3148-96C3-D948C94B01C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2E2311D-E466-4B42-AAE9-854424F623EB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8227482-C74B-9841-8655-151A883BDB6A}"/>
                  </a:ext>
                </a:extLst>
              </p:cNvPr>
              <p:cNvGrpSpPr/>
              <p:nvPr/>
            </p:nvGrpSpPr>
            <p:grpSpPr>
              <a:xfrm rot="6415490">
                <a:off x="3120032" y="1988914"/>
                <a:ext cx="228535" cy="330481"/>
                <a:chOff x="4493120" y="4093618"/>
                <a:chExt cx="228535" cy="330481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E573F2AF-3C4C-2248-BF89-B66E6E7C8AC8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72749773-15DD-C44F-8B97-CAD558E7244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5CB670A3-B355-2048-8D58-6695939EAECA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38D12D37-B4BB-794F-B8CB-E5FE7C55F6A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F471D13-2970-D24F-A485-8628149A760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E50E9E7-06B4-1D48-8449-D35D61D6065A}"/>
                  </a:ext>
                </a:extLst>
              </p:cNvPr>
              <p:cNvGrpSpPr/>
              <p:nvPr/>
            </p:nvGrpSpPr>
            <p:grpSpPr>
              <a:xfrm rot="15974830">
                <a:off x="2975395" y="2347497"/>
                <a:ext cx="228535" cy="330481"/>
                <a:chOff x="4493120" y="4093618"/>
                <a:chExt cx="228535" cy="330481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36243F7-14AB-BD48-94C5-2886E2516531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1662BE9-C357-CD4B-BF75-AD6C537CCFD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89C6E71-067E-6040-9CDD-6AA5F04A955E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653DF69A-BF4F-C440-AD3F-5899D0A71F83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CCADE5B-291A-4849-9ACE-3FBDF1C294E0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454921E-E788-8441-A4DD-1327988F30A1}"/>
                  </a:ext>
                </a:extLst>
              </p:cNvPr>
              <p:cNvGrpSpPr/>
              <p:nvPr/>
            </p:nvGrpSpPr>
            <p:grpSpPr>
              <a:xfrm rot="17560465">
                <a:off x="2496929" y="1603188"/>
                <a:ext cx="228535" cy="330481"/>
                <a:chOff x="4493120" y="4093618"/>
                <a:chExt cx="228535" cy="33048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4FD82BF-A585-7449-81CA-AE89ABD7F029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5E26F287-A3FC-D049-8DF7-F110E4DFB962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780FA33-011C-CC46-A717-B487E8AD9260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167DDCD-CAB9-8747-9444-A8C46297135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6B689C7-F4F7-1E4B-A45B-8157AE5A1DB3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FB38903-2F95-724D-9255-EDB1C4669637}"/>
                  </a:ext>
                </a:extLst>
              </p:cNvPr>
              <p:cNvGrpSpPr/>
              <p:nvPr/>
            </p:nvGrpSpPr>
            <p:grpSpPr>
              <a:xfrm rot="13589202">
                <a:off x="3224595" y="2684403"/>
                <a:ext cx="228535" cy="330481"/>
                <a:chOff x="4493120" y="4093618"/>
                <a:chExt cx="228535" cy="33048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CEC82B2-37E6-BC48-B5FD-9991C85077D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D837F34D-0808-CD4D-AC17-C3ADC75C53C6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3487830-07BD-5344-A004-6E1B0D6FB326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9527423-33F7-534B-A79D-D937CEE33FF1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2C4FE38-D446-7C43-AF36-1242B86A47E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8DAA4E6-A7A6-D945-AB8E-44FDF001DF17}"/>
                  </a:ext>
                </a:extLst>
              </p:cNvPr>
              <p:cNvGrpSpPr/>
              <p:nvPr/>
            </p:nvGrpSpPr>
            <p:grpSpPr>
              <a:xfrm rot="17634860">
                <a:off x="3043417" y="3049086"/>
                <a:ext cx="228535" cy="330481"/>
                <a:chOff x="4493120" y="4093618"/>
                <a:chExt cx="228535" cy="33048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8C13715E-694E-DF4F-AB02-CA6F8E94E0EF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404CCF9C-9941-2A4E-9021-615AAAD25440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C0A1432B-EF0A-1E46-B04A-066C39DDCC82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9A76B5A5-ED29-4C40-BB24-569F74FA5EA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4225662D-C39E-164B-B912-FFFDDE6DEBF4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F1CBAAC-DE42-9D44-AB05-D7EAD9E15FCF}"/>
                  </a:ext>
                </a:extLst>
              </p:cNvPr>
              <p:cNvGrpSpPr/>
              <p:nvPr/>
            </p:nvGrpSpPr>
            <p:grpSpPr>
              <a:xfrm rot="12917490">
                <a:off x="3458434" y="2222660"/>
                <a:ext cx="228535" cy="330481"/>
                <a:chOff x="4493120" y="4093618"/>
                <a:chExt cx="228535" cy="33048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595DE76-07D1-AF40-BCC3-C1B5D66AC496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CCBC1FBE-EF99-2F40-9838-24E7AFAF76C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AAB260C-B34E-A84C-B1A6-3AA9BF3207DC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85C56281-5378-464E-89C4-A7F7F0631807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BCC5058-6087-0E44-8F50-DAEEA23D5EA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DA482B0-F631-564C-A178-745710CB77B9}"/>
                  </a:ext>
                </a:extLst>
              </p:cNvPr>
              <p:cNvGrpSpPr/>
              <p:nvPr/>
            </p:nvGrpSpPr>
            <p:grpSpPr>
              <a:xfrm rot="9312053">
                <a:off x="3640824" y="2580197"/>
                <a:ext cx="228535" cy="330481"/>
                <a:chOff x="4493120" y="4093618"/>
                <a:chExt cx="228535" cy="33048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C4AC829-3E30-A343-8190-4762112224FA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67D91828-B560-E14B-9BE0-FEFFA88C35D3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B9A2CC1-127C-3642-BC50-343C284AC8C8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CDC985A-6037-7940-9B86-1DF67E80CD22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EF2EB047-1AEB-6C49-BAED-A79CA6541021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6AF4684-EC04-9348-8E6A-F5D999E1C025}"/>
                  </a:ext>
                </a:extLst>
              </p:cNvPr>
              <p:cNvGrpSpPr/>
              <p:nvPr/>
            </p:nvGrpSpPr>
            <p:grpSpPr>
              <a:xfrm rot="16681216">
                <a:off x="3474842" y="2983888"/>
                <a:ext cx="228535" cy="330481"/>
                <a:chOff x="4493120" y="4093618"/>
                <a:chExt cx="228535" cy="330481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F81F0B0-9DDF-7A4C-97E1-387EF009689B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D9CD546-B0A6-4E48-8135-7DD7D627A0CF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05686E53-D705-CC4C-95B9-73A3968E7EE1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1CE3928F-6ED9-624A-B0B8-CFC7C7A71258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151E53A-B7B0-F64E-97AB-D73521695627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7E8DAA6-0F14-244B-8881-B49E6D84F8BC}"/>
                  </a:ext>
                </a:extLst>
              </p:cNvPr>
              <p:cNvSpPr/>
              <p:nvPr/>
            </p:nvSpPr>
            <p:spPr>
              <a:xfrm>
                <a:off x="1432273" y="32893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6EE79D9-33D7-2841-9292-B1EBACC0F300}"/>
                  </a:ext>
                </a:extLst>
              </p:cNvPr>
              <p:cNvSpPr/>
              <p:nvPr/>
            </p:nvSpPr>
            <p:spPr>
              <a:xfrm>
                <a:off x="2955891" y="279879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6600E99-9BC6-474B-B5D3-45E03F037729}"/>
                  </a:ext>
                </a:extLst>
              </p:cNvPr>
              <p:cNvSpPr/>
              <p:nvPr/>
            </p:nvSpPr>
            <p:spPr>
              <a:xfrm>
                <a:off x="1666876" y="167540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9D9F6B9-DDA3-3048-8BD4-AE44E688F205}"/>
                  </a:ext>
                </a:extLst>
              </p:cNvPr>
              <p:cNvSpPr/>
              <p:nvPr/>
            </p:nvSpPr>
            <p:spPr>
              <a:xfrm>
                <a:off x="3028544" y="165022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325FA19-0823-BB4E-BB73-72E2C4754F52}"/>
                  </a:ext>
                </a:extLst>
              </p:cNvPr>
              <p:cNvGrpSpPr/>
              <p:nvPr/>
            </p:nvGrpSpPr>
            <p:grpSpPr>
              <a:xfrm rot="2310742">
                <a:off x="1950246" y="2938305"/>
                <a:ext cx="955180" cy="322572"/>
                <a:chOff x="4912220" y="4495226"/>
                <a:chExt cx="955180" cy="322572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6D5CB132-5CF6-114D-BC6F-F1237C69A5DD}"/>
                    </a:ext>
                  </a:extLst>
                </p:cNvPr>
                <p:cNvSpPr/>
                <p:nvPr/>
              </p:nvSpPr>
              <p:spPr>
                <a:xfrm rot="11272197">
                  <a:off x="4912220" y="474219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4180D4E-AA5E-9341-A911-B72069A7D26A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101705" y="4688107"/>
                  <a:ext cx="180975" cy="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AF0DDCE-FDEC-3640-A0B6-D2D242A76539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289964" y="4582910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AFD6852-212E-BF4C-A3F1-86E00131A635}"/>
                    </a:ext>
                  </a:extLst>
                </p:cNvPr>
                <p:cNvCxnSpPr/>
                <p:nvPr/>
              </p:nvCxnSpPr>
              <p:spPr>
                <a:xfrm rot="11272197" flipH="1">
                  <a:off x="5567259" y="4616026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F0C5BF94-971E-184B-BB31-7BE76E57E6B8}"/>
                    </a:ext>
                  </a:extLst>
                </p:cNvPr>
                <p:cNvCxnSpPr>
                  <a:endCxn id="59" idx="5"/>
                </p:cNvCxnSpPr>
                <p:nvPr/>
              </p:nvCxnSpPr>
              <p:spPr>
                <a:xfrm>
                  <a:off x="5431061" y="4594759"/>
                  <a:ext cx="103804" cy="112412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90FB1F1-4DBA-8646-9D06-510878A37B8E}"/>
                    </a:ext>
                  </a:extLst>
                </p:cNvPr>
                <p:cNvSpPr/>
                <p:nvPr/>
              </p:nvSpPr>
              <p:spPr>
                <a:xfrm rot="11272197">
                  <a:off x="5064555" y="463721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121C4DA9-5844-9F42-9F84-4B05E7F523DD}"/>
                    </a:ext>
                  </a:extLst>
                </p:cNvPr>
                <p:cNvSpPr/>
                <p:nvPr/>
              </p:nvSpPr>
              <p:spPr>
                <a:xfrm rot="11272197">
                  <a:off x="4946358" y="449522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6F60E81-0C08-2C48-BD4A-B8B14A0E4BF1}"/>
                    </a:ext>
                  </a:extLst>
                </p:cNvPr>
                <p:cNvSpPr/>
                <p:nvPr/>
              </p:nvSpPr>
              <p:spPr>
                <a:xfrm rot="11272197">
                  <a:off x="5243824" y="4661990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F0126FF-5300-A74C-9A1A-4BD407C9CE8A}"/>
                    </a:ext>
                  </a:extLst>
                </p:cNvPr>
                <p:cNvSpPr/>
                <p:nvPr/>
              </p:nvSpPr>
              <p:spPr>
                <a:xfrm rot="11272197">
                  <a:off x="5392961" y="455695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ABC9402-5F10-E24B-B49D-61EEE62083B9}"/>
                    </a:ext>
                  </a:extLst>
                </p:cNvPr>
                <p:cNvSpPr/>
                <p:nvPr/>
              </p:nvSpPr>
              <p:spPr>
                <a:xfrm rot="11272197">
                  <a:off x="5519792" y="4699537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C4E973F-4143-0147-B58E-8D04190472AC}"/>
                    </a:ext>
                  </a:extLst>
                </p:cNvPr>
                <p:cNvSpPr/>
                <p:nvPr/>
              </p:nvSpPr>
              <p:spPr>
                <a:xfrm rot="11272197">
                  <a:off x="5667375" y="4586936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BFB78B2-6C13-B840-ADE7-BA14888D9B1D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958359" y="4663118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9850CE-811D-2244-80A4-7047EE32DF48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975699" y="4533614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4A2DAC3-7E06-B048-BD45-45D594C40F16}"/>
                    </a:ext>
                  </a:extLst>
                </p:cNvPr>
                <p:cNvCxnSpPr/>
                <p:nvPr/>
              </p:nvCxnSpPr>
              <p:spPr>
                <a:xfrm>
                  <a:off x="5708650" y="4627572"/>
                  <a:ext cx="120650" cy="123594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184F5EE-CEBA-0D4D-A39F-5617E728AB01}"/>
                    </a:ext>
                  </a:extLst>
                </p:cNvPr>
                <p:cNvSpPr/>
                <p:nvPr/>
              </p:nvSpPr>
              <p:spPr>
                <a:xfrm rot="11272197">
                  <a:off x="5791200" y="4713365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D37EB66-8D40-2D43-879D-D2BF54F66152}"/>
                  </a:ext>
                </a:extLst>
              </p:cNvPr>
              <p:cNvGrpSpPr/>
              <p:nvPr/>
            </p:nvGrpSpPr>
            <p:grpSpPr>
              <a:xfrm rot="13589202">
                <a:off x="1798680" y="3170246"/>
                <a:ext cx="228535" cy="330481"/>
                <a:chOff x="4493120" y="4093618"/>
                <a:chExt cx="228535" cy="330481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D5CEE53-CC84-4A40-86C4-32C82F95DC7E}"/>
                    </a:ext>
                  </a:extLst>
                </p:cNvPr>
                <p:cNvSpPr/>
                <p:nvPr/>
              </p:nvSpPr>
              <p:spPr>
                <a:xfrm rot="11272197">
                  <a:off x="4493120" y="4348499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F548C4F-FDE6-844C-9183-00D9C612C90C}"/>
                    </a:ext>
                  </a:extLst>
                </p:cNvPr>
                <p:cNvSpPr/>
                <p:nvPr/>
              </p:nvSpPr>
              <p:spPr>
                <a:xfrm rot="11272197">
                  <a:off x="4645455" y="4243511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BAB65C7-77B0-2D44-A30C-E8ED30DC16B5}"/>
                    </a:ext>
                  </a:extLst>
                </p:cNvPr>
                <p:cNvSpPr/>
                <p:nvPr/>
              </p:nvSpPr>
              <p:spPr>
                <a:xfrm rot="11272197">
                  <a:off x="4533355" y="4093618"/>
                  <a:ext cx="76200" cy="75600"/>
                </a:xfrm>
                <a:prstGeom prst="ellipse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DEBB309-16C0-124C-ABC8-BFB43857BBFF}"/>
                    </a:ext>
                  </a:extLst>
                </p:cNvPr>
                <p:cNvCxnSpPr/>
                <p:nvPr/>
              </p:nvCxnSpPr>
              <p:spPr>
                <a:xfrm rot="11272197" flipH="1">
                  <a:off x="4539259" y="4269419"/>
                  <a:ext cx="133351" cy="126606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3E160A5-E415-9845-AF2A-EEF2EFEA0E05}"/>
                    </a:ext>
                  </a:extLst>
                </p:cNvPr>
                <p:cNvCxnSpPr/>
                <p:nvPr/>
              </p:nvCxnSpPr>
              <p:spPr>
                <a:xfrm rot="11272197" flipH="1" flipV="1">
                  <a:off x="4556599" y="4139915"/>
                  <a:ext cx="133350" cy="134720"/>
                </a:xfrm>
                <a:prstGeom prst="line">
                  <a:avLst/>
                </a:prstGeom>
                <a:ln w="127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9064FC03-BDBE-8F41-99E5-9DB77ADD06AB}"/>
                </a:ext>
              </a:extLst>
            </p:cNvPr>
            <p:cNvSpPr/>
            <p:nvPr/>
          </p:nvSpPr>
          <p:spPr>
            <a:xfrm>
              <a:off x="8291858" y="3997581"/>
              <a:ext cx="1674878" cy="1459756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E9DE2C4A-BEE2-A44D-B77D-6602874F0E4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333140"/>
            <a:ext cx="6297237" cy="28800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4DA295B-CF3D-A744-875B-14307212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4760764"/>
            <a:ext cx="4483100" cy="698500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219596DF-BC41-9D40-8D42-96CB565DC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36"/>
          <a:stretch/>
        </p:blipFill>
        <p:spPr>
          <a:xfrm>
            <a:off x="540000" y="3111500"/>
            <a:ext cx="6138063" cy="63500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13A34F66-9A9B-A94C-BB3D-186C0A3B7C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84" t="-7007"/>
          <a:stretch/>
        </p:blipFill>
        <p:spPr>
          <a:xfrm>
            <a:off x="1442745" y="3857480"/>
            <a:ext cx="2878769" cy="679495"/>
          </a:xfrm>
          <a:prstGeom prst="rect">
            <a:avLst/>
          </a:prstGeom>
        </p:spPr>
      </p:pic>
      <p:pic>
        <p:nvPicPr>
          <p:cNvPr id="3" name="Google Shape;82;p1">
            <a:extLst>
              <a:ext uri="{FF2B5EF4-FFF2-40B4-BE49-F238E27FC236}">
                <a16:creationId xmlns:a16="http://schemas.microsoft.com/office/drawing/2014/main" id="{66310579-E158-46DF-A57C-9815B19DC2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556" y="1326065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06D61E-A870-4426-A409-325ABBE3CB19}"/>
              </a:ext>
            </a:extLst>
          </p:cNvPr>
          <p:cNvSpPr/>
          <p:nvPr/>
        </p:nvSpPr>
        <p:spPr>
          <a:xfrm>
            <a:off x="9062163" y="1294547"/>
            <a:ext cx="2815400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607388A-7E67-4F39-8597-2354FFD83194}"/>
              </a:ext>
            </a:extLst>
          </p:cNvPr>
          <p:cNvSpPr/>
          <p:nvPr/>
        </p:nvSpPr>
        <p:spPr>
          <a:xfrm>
            <a:off x="8827268" y="1468676"/>
            <a:ext cx="258783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597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3008993" y="1216679"/>
            <a:ext cx="6639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PBE, Gromacs-CP2K simulation for ~100fs (100 steps) for each frame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DBADAFD-AF0D-467C-96C8-AF559176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046" y="1726450"/>
            <a:ext cx="4507843" cy="270350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644823-EA61-4576-8864-2A4D26C45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129" y="4511321"/>
            <a:ext cx="4071760" cy="1402202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88857756-83B5-4779-A22C-30FCC74087F4}"/>
              </a:ext>
            </a:extLst>
          </p:cNvPr>
          <p:cNvSpPr/>
          <p:nvPr/>
        </p:nvSpPr>
        <p:spPr>
          <a:xfrm>
            <a:off x="4095259" y="3692839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D78DDE3-FED6-4168-94F6-07D30844D267}"/>
              </a:ext>
            </a:extLst>
          </p:cNvPr>
          <p:cNvSpPr/>
          <p:nvPr/>
        </p:nvSpPr>
        <p:spPr>
          <a:xfrm>
            <a:off x="4093703" y="5072943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868FA6-9EB7-4B01-A150-4C28D7BE19DC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403170" y="3832799"/>
            <a:ext cx="2675360" cy="24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1BDF915-6486-404B-B73A-37A3E907E692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403170" y="3857027"/>
            <a:ext cx="2675360" cy="1355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7D93CC-7014-4107-BD76-C2CCEC6E0FDA}"/>
              </a:ext>
            </a:extLst>
          </p:cNvPr>
          <p:cNvSpPr txBox="1"/>
          <p:nvPr/>
        </p:nvSpPr>
        <p:spPr>
          <a:xfrm>
            <a:off x="7078530" y="3672361"/>
            <a:ext cx="300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Heavily Under-sampled region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2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BFBCCD-6C71-4697-8EEA-4AEAF9A0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83" y="1761809"/>
            <a:ext cx="4584589" cy="27556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582055-4ECC-42E8-AE03-EC4ECA68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72" y="1170462"/>
            <a:ext cx="3918857" cy="34829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303D29-6E25-4884-A74D-280F3C0C8ABE}"/>
              </a:ext>
            </a:extLst>
          </p:cNvPr>
          <p:cNvSpPr txBox="1"/>
          <p:nvPr/>
        </p:nvSpPr>
        <p:spPr>
          <a:xfrm>
            <a:off x="6625768" y="1040116"/>
            <a:ext cx="4989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PBE, Gromacs-CP2K simulation extended to 10 </a:t>
            </a:r>
            <a:r>
              <a:rPr lang="en-US" dirty="0" err="1"/>
              <a:t>ps</a:t>
            </a:r>
            <a:r>
              <a:rPr lang="en-US" dirty="0"/>
              <a:t> (10000 steps)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BB7E31-3E28-494A-BCAA-2ECBFEC92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56" y="4587013"/>
            <a:ext cx="4296216" cy="1402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729436-7F34-4187-91FE-DAA76DF57D11}"/>
              </a:ext>
            </a:extLst>
          </p:cNvPr>
          <p:cNvSpPr txBox="1"/>
          <p:nvPr/>
        </p:nvSpPr>
        <p:spPr>
          <a:xfrm>
            <a:off x="7199876" y="4082720"/>
            <a:ext cx="1949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under-sampled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82683FEC-1786-4DAD-9595-53A41F752711}"/>
              </a:ext>
            </a:extLst>
          </p:cNvPr>
          <p:cNvSpPr/>
          <p:nvPr/>
        </p:nvSpPr>
        <p:spPr>
          <a:xfrm>
            <a:off x="4039915" y="5258016"/>
            <a:ext cx="307911" cy="2799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D266454-2B83-411C-BD0D-4D41A1EBBC1B}"/>
              </a:ext>
            </a:extLst>
          </p:cNvPr>
          <p:cNvCxnSpPr>
            <a:cxnSpLocks/>
          </p:cNvCxnSpPr>
          <p:nvPr/>
        </p:nvCxnSpPr>
        <p:spPr>
          <a:xfrm flipH="1">
            <a:off x="4349382" y="4442908"/>
            <a:ext cx="2850494" cy="954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C5C215-2043-452D-92EF-38424C05EA7D}"/>
              </a:ext>
            </a:extLst>
          </p:cNvPr>
          <p:cNvSpPr txBox="1"/>
          <p:nvPr/>
        </p:nvSpPr>
        <p:spPr>
          <a:xfrm>
            <a:off x="7021126" y="4802359"/>
            <a:ext cx="481775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QM/MM suggested amount of sampling is at least 30-50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 per window after extensive</a:t>
            </a:r>
            <a:r>
              <a:rPr lang="ru-RU" dirty="0">
                <a:solidFill>
                  <a:srgbClr val="FF0000"/>
                </a:solidFill>
              </a:rPr>
              <a:t> (1-10 </a:t>
            </a:r>
            <a:r>
              <a:rPr lang="en-US" dirty="0">
                <a:solidFill>
                  <a:srgbClr val="FF0000"/>
                </a:solidFill>
              </a:rPr>
              <a:t>ns) MM equilibration!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BB514E-9CCE-4A31-BCBA-2B5D06D3BA84}"/>
              </a:ext>
            </a:extLst>
          </p:cNvPr>
          <p:cNvSpPr txBox="1">
            <a:spLocks/>
          </p:cNvSpPr>
          <p:nvPr/>
        </p:nvSpPr>
        <p:spPr>
          <a:xfrm>
            <a:off x="808801" y="1080901"/>
            <a:ext cx="5076573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(11) from the “Exercise 2”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81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DA27EC-F9E7-4F19-BAF1-C48EE607C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Isomerization free energy with QM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38C59B-484B-4C78-A2A5-D3D015D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483035-FE2C-4DF3-AFC6-629BD8E5F41B}"/>
              </a:ext>
            </a:extLst>
          </p:cNvPr>
          <p:cNvSpPr txBox="1"/>
          <p:nvPr/>
        </p:nvSpPr>
        <p:spPr>
          <a:xfrm>
            <a:off x="3886455" y="5262272"/>
            <a:ext cx="41827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MM forcefield gives artificially high barrier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8739CE-AC62-4385-A6E2-1D403B4D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47" y="1200187"/>
            <a:ext cx="6286968" cy="37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38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301841" y="1200187"/>
            <a:ext cx="9206144" cy="37446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781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C9EA-30EE-3649-B47C-64A6858F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5953C-E9A1-2049-A853-E72369F4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12DE42-7D7D-0D40-9744-B18788537D8F}"/>
              </a:ext>
            </a:extLst>
          </p:cNvPr>
          <p:cNvSpPr/>
          <p:nvPr/>
        </p:nvSpPr>
        <p:spPr>
          <a:xfrm>
            <a:off x="542925" y="3201343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SYSTEM SETUP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37E1C0-0B36-EF44-987D-5C743D7F857B}"/>
              </a:ext>
            </a:extLst>
          </p:cNvPr>
          <p:cNvSpPr/>
          <p:nvPr/>
        </p:nvSpPr>
        <p:spPr>
          <a:xfrm>
            <a:off x="3449757" y="3201344"/>
            <a:ext cx="198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MD SIMULATIONS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9B763E6-1746-8946-A011-20077DD84F40}"/>
              </a:ext>
            </a:extLst>
          </p:cNvPr>
          <p:cNvSpPr/>
          <p:nvPr/>
        </p:nvSpPr>
        <p:spPr>
          <a:xfrm>
            <a:off x="542925" y="4353484"/>
            <a:ext cx="1980000" cy="1547999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Missing residues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Residue protonation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pdb2gmx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Define box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Add solvent and ions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B0FE83-F0A3-9E42-8D88-E8028CB9C972}"/>
              </a:ext>
            </a:extLst>
          </p:cNvPr>
          <p:cNvSpPr/>
          <p:nvPr/>
        </p:nvSpPr>
        <p:spPr>
          <a:xfrm>
            <a:off x="3449757" y="4353484"/>
            <a:ext cx="1980000" cy="1891050"/>
          </a:xfrm>
          <a:prstGeom prst="round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Prepare .</a:t>
            </a:r>
            <a:r>
              <a:rPr lang="en-GB" sz="1400" dirty="0" err="1">
                <a:solidFill>
                  <a:srgbClr val="002060"/>
                </a:solidFill>
              </a:rPr>
              <a:t>mdp</a:t>
            </a:r>
            <a:r>
              <a:rPr lang="en-GB" sz="1400" dirty="0">
                <a:solidFill>
                  <a:srgbClr val="002060"/>
                </a:solidFill>
              </a:rPr>
              <a:t> files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Energy minimization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Pressure &amp; temperature equilibration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Production run</a:t>
            </a:r>
          </a:p>
          <a:p>
            <a:pPr marL="285750" indent="-285750">
              <a:buFontTx/>
              <a:buChar char="-"/>
            </a:pPr>
            <a:r>
              <a:rPr lang="en-GB" sz="1400" dirty="0">
                <a:solidFill>
                  <a:srgbClr val="002060"/>
                </a:solidFill>
              </a:rPr>
              <a:t>…</a:t>
            </a:r>
          </a:p>
          <a:p>
            <a:pPr marL="285750" indent="-285750">
              <a:buFontTx/>
              <a:buChar char="-"/>
            </a:pPr>
            <a:endParaRPr lang="en-GB" sz="14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F61445-BCC4-0645-8029-CFADFD4F6D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522925" y="3651343"/>
            <a:ext cx="926832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84C147-801A-3D48-BD3E-3C0554EC6334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532925" y="4101343"/>
            <a:ext cx="0" cy="252141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C7F1-B01B-2A4D-8E12-95A0EF18CB3E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439757" y="4101344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8AC802E-E8EF-7842-904C-B994E80F1C5D}"/>
              </a:ext>
            </a:extLst>
          </p:cNvPr>
          <p:cNvSpPr/>
          <p:nvPr/>
        </p:nvSpPr>
        <p:spPr>
          <a:xfrm>
            <a:off x="9711046" y="3201343"/>
            <a:ext cx="2162812" cy="90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449FEEF-CF51-4A45-B277-48CC25A3B964}"/>
              </a:ext>
            </a:extLst>
          </p:cNvPr>
          <p:cNvSpPr/>
          <p:nvPr/>
        </p:nvSpPr>
        <p:spPr>
          <a:xfrm>
            <a:off x="9711045" y="4353483"/>
            <a:ext cx="2162813" cy="1548000"/>
          </a:xfrm>
          <a:prstGeom prst="round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rgbClr val="002060"/>
                </a:solidFill>
              </a:rPr>
              <a:t>- Geometry optimization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Atomic charges 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QM/MM MD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Absorption spectra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Umbrella Sampling</a:t>
            </a:r>
          </a:p>
          <a:p>
            <a:r>
              <a:rPr lang="en-GB" sz="1400" dirty="0">
                <a:solidFill>
                  <a:srgbClr val="002060"/>
                </a:solidFill>
              </a:rPr>
              <a:t>- ….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131A9D-9F6D-8443-90D6-D2FCB273327B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10792452" y="4101343"/>
            <a:ext cx="0" cy="25214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fp_s65t-h148d.png" descr="gfp_s65t-h148d.png">
            <a:extLst>
              <a:ext uri="{FF2B5EF4-FFF2-40B4-BE49-F238E27FC236}">
                <a16:creationId xmlns:a16="http://schemas.microsoft.com/office/drawing/2014/main" id="{7A76E3E5-4341-5C43-964E-2C978F0D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98" t="3684" r="16482" b="3684"/>
          <a:stretch>
            <a:fillRect/>
          </a:stretch>
        </p:blipFill>
        <p:spPr>
          <a:xfrm>
            <a:off x="942867" y="1452329"/>
            <a:ext cx="1180116" cy="1391953"/>
          </a:xfrm>
          <a:prstGeom prst="rect">
            <a:avLst/>
          </a:prstGeom>
          <a:ln w="12700">
            <a:miter lim="400000"/>
          </a:ln>
          <a:effectLst>
            <a:outerShdw blurRad="317500" dist="45585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CCAAB8-60D3-D046-AB7E-7AE4947E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9212">
            <a:off x="3138802" y="1100530"/>
            <a:ext cx="2670531" cy="1984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DDCCB5-B578-0C4E-8A3A-DF194C3B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094" y="1653343"/>
            <a:ext cx="1578812" cy="117300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9D729E-E372-1C48-B1AA-7B51AC726EA8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5429757" y="3651343"/>
            <a:ext cx="4281289" cy="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D7B9EA-A9FA-294B-8E6A-AD7EBC414B97}"/>
              </a:ext>
            </a:extLst>
          </p:cNvPr>
          <p:cNvCxnSpPr/>
          <p:nvPr/>
        </p:nvCxnSpPr>
        <p:spPr>
          <a:xfrm flipV="1">
            <a:off x="7395410" y="3651343"/>
            <a:ext cx="0" cy="583588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1D7AB68-AA80-F640-B019-E162DC115A89}"/>
              </a:ext>
            </a:extLst>
          </p:cNvPr>
          <p:cNvSpPr txBox="1"/>
          <p:nvPr/>
        </p:nvSpPr>
        <p:spPr>
          <a:xfrm>
            <a:off x="6511164" y="4353483"/>
            <a:ext cx="1947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/>
              <a:t>-External CP2K input (optional)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58FE7E-3C80-3E4C-9CD8-A79D6B57A348}"/>
              </a:ext>
            </a:extLst>
          </p:cNvPr>
          <p:cNvSpPr txBox="1"/>
          <p:nvPr/>
        </p:nvSpPr>
        <p:spPr>
          <a:xfrm>
            <a:off x="84725" y="1676348"/>
            <a:ext cx="104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structure</a:t>
            </a:r>
          </a:p>
        </p:txBody>
      </p:sp>
    </p:spTree>
    <p:extLst>
      <p:ext uri="{BB962C8B-B14F-4D97-AF65-F5344CB8AC3E}">
        <p14:creationId xmlns:p14="http://schemas.microsoft.com/office/powerpoint/2010/main" val="1752092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3: 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7041460" y="2165896"/>
            <a:ext cx="4259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US" dirty="0"/>
              <a:t>Make QM/MM model of EGFP protein and perform MD simulation</a:t>
            </a:r>
          </a:p>
          <a:p>
            <a:r>
              <a:rPr lang="en-US" b="1" dirty="0"/>
              <a:t>System:</a:t>
            </a:r>
            <a:endParaRPr lang="en-GB" b="1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 </a:t>
            </a:r>
          </a:p>
          <a:p>
            <a:r>
              <a:rPr lang="en-GB" dirty="0"/>
              <a:t>MM Forcefield - Amber03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cd ../</a:t>
            </a:r>
            <a:r>
              <a:rPr lang="en-US" sz="2000" dirty="0">
                <a:solidFill>
                  <a:schemeClr val="bg1"/>
                </a:solidFill>
              </a:rPr>
              <a:t>../</a:t>
            </a:r>
            <a:r>
              <a:rPr lang="en-GB" sz="2000" dirty="0" err="1">
                <a:solidFill>
                  <a:schemeClr val="bg1"/>
                </a:solidFill>
              </a:rPr>
              <a:t>egfp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3” they are pure MM simulations</a:t>
            </a:r>
          </a:p>
          <a:p>
            <a:endParaRPr lang="en-GB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C0FBCE-2327-415B-8FA8-7B75E9319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537248"/>
            <a:ext cx="6605606" cy="38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29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EDC9-2A8C-7849-8A98-FE3774F9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dirty="0"/>
              <a:t>MDP Parameters: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14AB-6567-EC47-994B-790ABEBE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D92AB-1EFD-E24A-8FEC-296800A97F49}"/>
              </a:ext>
            </a:extLst>
          </p:cNvPr>
          <p:cNvSpPr txBox="1"/>
          <p:nvPr/>
        </p:nvSpPr>
        <p:spPr>
          <a:xfrm>
            <a:off x="542925" y="2322326"/>
            <a:ext cx="564165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-qmgroup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-qmmethod          = </a:t>
            </a:r>
            <a:r>
              <a:rPr lang="en-GB" dirty="0">
                <a:solidFill>
                  <a:srgbClr val="4472C3"/>
                </a:solidFill>
              </a:rPr>
              <a:t>PBE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-qmcharge          = </a:t>
            </a:r>
            <a:r>
              <a:rPr lang="en-GB" dirty="0">
                <a:solidFill>
                  <a:srgbClr val="4472C3"/>
                </a:solidFill>
              </a:rPr>
              <a:t>-1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-qmmultiplicity     = </a:t>
            </a:r>
            <a:r>
              <a:rPr lang="ru-RU" dirty="0">
                <a:solidFill>
                  <a:srgbClr val="4472C3"/>
                </a:solidFill>
              </a:rPr>
              <a:t>1</a:t>
            </a:r>
            <a:endParaRPr lang="en-GB" dirty="0">
              <a:solidFill>
                <a:srgbClr val="4472C3"/>
              </a:solidFill>
            </a:endParaRPr>
          </a:p>
          <a:p>
            <a:endParaRPr lang="en-GB" dirty="0"/>
          </a:p>
        </p:txBody>
      </p:sp>
      <p:pic>
        <p:nvPicPr>
          <p:cNvPr id="7172" name="Picture 4" descr="/2021-04-22-qmmm-gromacs-cp2k/QM%20part">
            <a:extLst>
              <a:ext uri="{FF2B5EF4-FFF2-40B4-BE49-F238E27FC236}">
                <a16:creationId xmlns:a16="http://schemas.microsoft.com/office/drawing/2014/main" id="{40EFEFDD-E0C4-4475-A335-0CEEFE23C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74" y="1815946"/>
            <a:ext cx="34385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53FE8934-E162-430A-B583-077E0AEEB11F}"/>
              </a:ext>
            </a:extLst>
          </p:cNvPr>
          <p:cNvSpPr/>
          <p:nvPr/>
        </p:nvSpPr>
        <p:spPr>
          <a:xfrm>
            <a:off x="7729491" y="2654422"/>
            <a:ext cx="1793289" cy="77457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14F3DC5-D6EC-4150-A99E-E384DB700406}"/>
              </a:ext>
            </a:extLst>
          </p:cNvPr>
          <p:cNvCxnSpPr>
            <a:cxnSpLocks/>
          </p:cNvCxnSpPr>
          <p:nvPr/>
        </p:nvCxnSpPr>
        <p:spPr>
          <a:xfrm>
            <a:off x="4119824" y="2803490"/>
            <a:ext cx="3609667" cy="2382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3: build protein system from </a:t>
            </a:r>
            <a:r>
              <a:rPr lang="en-GB" b="1" dirty="0" err="1"/>
              <a:t>pdb</a:t>
            </a:r>
            <a:r>
              <a:rPr lang="en-GB" b="1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1909720" y="1092255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(6)-(9) from the “Exercise 3”</a:t>
            </a:r>
          </a:p>
          <a:p>
            <a:endParaRPr lang="en-GB" dirty="0"/>
          </a:p>
        </p:txBody>
      </p:sp>
      <p:pic>
        <p:nvPicPr>
          <p:cNvPr id="8194" name="Picture 2" descr="/2021-04-22-qmmm-gromacs-cp2k/EGFP%20temperature">
            <a:extLst>
              <a:ext uri="{FF2B5EF4-FFF2-40B4-BE49-F238E27FC236}">
                <a16:creationId xmlns:a16="http://schemas.microsoft.com/office/drawing/2014/main" id="{4E8D0FB0-2F5F-4160-8705-300D16344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94" y="2067468"/>
            <a:ext cx="45815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[effects output image]">
            <a:extLst>
              <a:ext uri="{FF2B5EF4-FFF2-40B4-BE49-F238E27FC236}">
                <a16:creationId xmlns:a16="http://schemas.microsoft.com/office/drawing/2014/main" id="{2929A6CE-AB7B-49CB-B590-E7BF5190E2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46" y="1972819"/>
            <a:ext cx="3669772" cy="349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1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10C33216-371E-4BE7-AA0D-78CB2A5CD47B}"/>
              </a:ext>
            </a:extLst>
          </p:cNvPr>
          <p:cNvSpPr/>
          <p:nvPr/>
        </p:nvSpPr>
        <p:spPr>
          <a:xfrm>
            <a:off x="714669" y="2681008"/>
            <a:ext cx="1980000" cy="949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Classical MD Simulations</a:t>
            </a: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DD9ED880-3B4B-40EE-8EE5-FB8927C29562}"/>
              </a:ext>
            </a:extLst>
          </p:cNvPr>
          <p:cNvSpPr/>
          <p:nvPr/>
        </p:nvSpPr>
        <p:spPr>
          <a:xfrm>
            <a:off x="8415925" y="2681007"/>
            <a:ext cx="2162812" cy="9491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QM/MM Calculations</a:t>
            </a:r>
          </a:p>
        </p:txBody>
      </p:sp>
      <p:pic>
        <p:nvPicPr>
          <p:cNvPr id="10" name="Picture 37">
            <a:extLst>
              <a:ext uri="{FF2B5EF4-FFF2-40B4-BE49-F238E27FC236}">
                <a16:creationId xmlns:a16="http://schemas.microsoft.com/office/drawing/2014/main" id="{FA107E1C-54AB-48CB-9232-FF427CB6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9212">
            <a:off x="673478" y="1111899"/>
            <a:ext cx="2046618" cy="1520573"/>
          </a:xfrm>
          <a:prstGeom prst="rect">
            <a:avLst/>
          </a:prstGeom>
        </p:spPr>
      </p:pic>
      <p:pic>
        <p:nvPicPr>
          <p:cNvPr id="12" name="Picture 38">
            <a:extLst>
              <a:ext uri="{FF2B5EF4-FFF2-40B4-BE49-F238E27FC236}">
                <a16:creationId xmlns:a16="http://schemas.microsoft.com/office/drawing/2014/main" id="{EE228D3D-A44C-4E18-9B7B-A96EF793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925" y="1337239"/>
            <a:ext cx="1578812" cy="1173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8AC3D5-3619-40A7-89E5-58329B764CA4}"/>
              </a:ext>
            </a:extLst>
          </p:cNvPr>
          <p:cNvSpPr txBox="1"/>
          <p:nvPr/>
        </p:nvSpPr>
        <p:spPr>
          <a:xfrm>
            <a:off x="4372690" y="2555408"/>
            <a:ext cx="2372945" cy="120032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- Index file</a:t>
            </a:r>
          </a:p>
          <a:p>
            <a:r>
              <a:rPr lang="en-GB" dirty="0"/>
              <a:t>- .</a:t>
            </a:r>
            <a:r>
              <a:rPr lang="en-GB" dirty="0" err="1"/>
              <a:t>mdp</a:t>
            </a:r>
            <a:r>
              <a:rPr lang="en-GB" dirty="0"/>
              <a:t> parameters for QM/MM</a:t>
            </a:r>
          </a:p>
          <a:p>
            <a:r>
              <a:rPr lang="en-GB" dirty="0">
                <a:solidFill>
                  <a:srgbClr val="FF0000"/>
                </a:solidFill>
              </a:rPr>
              <a:t>- Your own CP2K 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4E76B-4C9A-4339-92AD-A3C1B1211658}"/>
              </a:ext>
            </a:extLst>
          </p:cNvPr>
          <p:cNvSpPr txBox="1"/>
          <p:nvPr/>
        </p:nvSpPr>
        <p:spPr>
          <a:xfrm>
            <a:off x="1547545" y="4192504"/>
            <a:ext cx="802323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-active                = </a:t>
            </a:r>
            <a:r>
              <a:rPr lang="en-GB" dirty="0">
                <a:solidFill>
                  <a:srgbClr val="4472C3"/>
                </a:solidFill>
              </a:rPr>
              <a:t>true            ; Activates QMMM </a:t>
            </a:r>
            <a:r>
              <a:rPr lang="en-GB" dirty="0" err="1">
                <a:solidFill>
                  <a:srgbClr val="4472C3"/>
                </a:solidFill>
              </a:rPr>
              <a:t>MdModule</a:t>
            </a:r>
            <a:endParaRPr lang="en-GB" dirty="0">
              <a:solidFill>
                <a:srgbClr val="4472C3"/>
              </a:solidFill>
            </a:endParaRP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-qmgroup            = </a:t>
            </a:r>
            <a:r>
              <a:rPr lang="en-GB" dirty="0" err="1">
                <a:solidFill>
                  <a:srgbClr val="4472C3"/>
                </a:solidFill>
              </a:rPr>
              <a:t>QMatoms</a:t>
            </a:r>
            <a:r>
              <a:rPr lang="en-GB" dirty="0">
                <a:solidFill>
                  <a:srgbClr val="4472C3"/>
                </a:solidFill>
              </a:rPr>
              <a:t>   ; Index group with QM atoms</a:t>
            </a:r>
          </a:p>
          <a:p>
            <a:r>
              <a:rPr lang="en-GB" dirty="0"/>
              <a:t>qmmm</a:t>
            </a:r>
            <a:r>
              <a:rPr lang="en-GB" sz="1800" dirty="0"/>
              <a:t>-cp2k</a:t>
            </a:r>
            <a:r>
              <a:rPr lang="en-GB" dirty="0"/>
              <a:t>-qmmethod          = </a:t>
            </a:r>
            <a:r>
              <a:rPr lang="en-GB" dirty="0">
                <a:solidFill>
                  <a:srgbClr val="FF0000"/>
                </a:solidFill>
              </a:rPr>
              <a:t>INPUT</a:t>
            </a:r>
            <a:r>
              <a:rPr lang="en-GB" dirty="0">
                <a:solidFill>
                  <a:srgbClr val="4472C3"/>
                </a:solidFill>
              </a:rPr>
              <a:t>        ; Provide your own input for CP2K</a:t>
            </a:r>
          </a:p>
        </p:txBody>
      </p:sp>
      <p:cxnSp>
        <p:nvCxnSpPr>
          <p:cNvPr id="16" name="Straight Arrow Connector 50">
            <a:extLst>
              <a:ext uri="{FF2B5EF4-FFF2-40B4-BE49-F238E27FC236}">
                <a16:creationId xmlns:a16="http://schemas.microsoft.com/office/drawing/2014/main" id="{024A9773-7E7A-413F-8A00-F1D2B9AB282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559163" y="3755737"/>
            <a:ext cx="0" cy="43676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3BAD2BE-EC96-49CB-9C9F-56471EB40427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694669" y="3155573"/>
            <a:ext cx="16780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AF233F3-E68C-408C-81BB-7998B666CBEE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6745635" y="3155573"/>
            <a:ext cx="1670290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9">
            <a:extLst>
              <a:ext uri="{FF2B5EF4-FFF2-40B4-BE49-F238E27FC236}">
                <a16:creationId xmlns:a16="http://schemas.microsoft.com/office/drawing/2014/main" id="{3CAEFE7A-7686-4B5A-9B28-03F5766E522E}"/>
              </a:ext>
            </a:extLst>
          </p:cNvPr>
          <p:cNvSpPr txBox="1"/>
          <p:nvPr/>
        </p:nvSpPr>
        <p:spPr>
          <a:xfrm>
            <a:off x="1547545" y="5478145"/>
            <a:ext cx="8023235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000" dirty="0" err="1">
                <a:solidFill>
                  <a:schemeClr val="bg1"/>
                </a:solidFill>
              </a:rPr>
              <a:t>gmx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grompp</a:t>
            </a:r>
            <a:r>
              <a:rPr lang="fi-FI" sz="2000" dirty="0">
                <a:solidFill>
                  <a:schemeClr val="bg1"/>
                </a:solidFill>
              </a:rPr>
              <a:t> –</a:t>
            </a:r>
            <a:r>
              <a:rPr lang="fi-FI" sz="2000" dirty="0" err="1">
                <a:solidFill>
                  <a:schemeClr val="bg1"/>
                </a:solidFill>
              </a:rPr>
              <a:t>qmi</a:t>
            </a:r>
            <a:r>
              <a:rPr lang="fi-FI" sz="2000" dirty="0">
                <a:solidFill>
                  <a:schemeClr val="bg1"/>
                </a:solidFill>
              </a:rPr>
              <a:t> your_cp2k_input.inp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EABE8900-550B-4461-9F59-283176B65660}"/>
              </a:ext>
            </a:extLst>
          </p:cNvPr>
          <p:cNvSpPr txBox="1"/>
          <p:nvPr/>
        </p:nvSpPr>
        <p:spPr>
          <a:xfrm>
            <a:off x="1547545" y="5116400"/>
            <a:ext cx="711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addition </a:t>
            </a:r>
            <a:r>
              <a:rPr lang="en-US" i="1" dirty="0"/>
              <a:t>-</a:t>
            </a:r>
            <a:r>
              <a:rPr lang="en-US" i="1" dirty="0" err="1"/>
              <a:t>qmi</a:t>
            </a:r>
            <a:r>
              <a:rPr lang="en-US" dirty="0"/>
              <a:t> option of </a:t>
            </a:r>
            <a:r>
              <a:rPr lang="en-US" i="1" dirty="0" err="1"/>
              <a:t>grompp</a:t>
            </a:r>
            <a:r>
              <a:rPr lang="en-US" dirty="0"/>
              <a:t> should be used to provide your input file: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336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8EA1-741E-8449-AE41-A7DC5C207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0280C-9B54-8A4D-AF3C-4225B4545773}"/>
              </a:ext>
            </a:extLst>
          </p:cNvPr>
          <p:cNvSpPr txBox="1"/>
          <p:nvPr/>
        </p:nvSpPr>
        <p:spPr>
          <a:xfrm>
            <a:off x="7041460" y="2165896"/>
            <a:ext cx="4259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</a:t>
            </a:r>
            <a:r>
              <a:rPr lang="en-GB" dirty="0"/>
              <a:t>:</a:t>
            </a:r>
          </a:p>
          <a:p>
            <a:r>
              <a:rPr lang="en-US" dirty="0"/>
              <a:t>Simulate UV/Vis absorption spectra of EGFP protein</a:t>
            </a:r>
          </a:p>
          <a:p>
            <a:r>
              <a:rPr lang="en-US" b="1" dirty="0"/>
              <a:t>System:</a:t>
            </a:r>
            <a:endParaRPr lang="en-GB" b="1" dirty="0"/>
          </a:p>
          <a:p>
            <a:r>
              <a:rPr lang="en-GB" dirty="0"/>
              <a:t>QM part - Chromophore</a:t>
            </a:r>
          </a:p>
          <a:p>
            <a:r>
              <a:rPr lang="en-GB" dirty="0"/>
              <a:t>QM method - PBE/</a:t>
            </a:r>
            <a:r>
              <a:rPr lang="en-GB" sz="1800" dirty="0">
                <a:solidFill>
                  <a:srgbClr val="000000"/>
                </a:solidFill>
                <a:sym typeface="Tw Cen MT"/>
              </a:rPr>
              <a:t>DZVP-MOLOPT-GTH </a:t>
            </a:r>
            <a:r>
              <a:rPr lang="en-GB" dirty="0"/>
              <a:t>TDDFT – for excitation energies</a:t>
            </a:r>
          </a:p>
          <a:p>
            <a:r>
              <a:rPr lang="en-GB" dirty="0"/>
              <a:t>MM </a:t>
            </a:r>
            <a:r>
              <a:rPr lang="en-GB" dirty="0" err="1"/>
              <a:t>Frocefield</a:t>
            </a:r>
            <a:r>
              <a:rPr lang="en-GB" dirty="0"/>
              <a:t> - Amber03</a:t>
            </a:r>
          </a:p>
          <a:p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6590C0-CC10-4865-9A8F-AAE176E5765D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steps (1)-(5) from the “Exercise 4”</a:t>
            </a:r>
          </a:p>
          <a:p>
            <a:endParaRPr lang="en-GB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8C0FBCE-2327-415B-8FA8-7B75E9319A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4" y="1537248"/>
            <a:ext cx="6605606" cy="3842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268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Lecture Recap: Quickstep (QM)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</a:p>
        </p:txBody>
      </p:sp>
      <p:sp>
        <p:nvSpPr>
          <p:cNvPr id="313" name="Content Placeholder 2">
            <a:extLst>
              <a:ext uri="{FF2B5EF4-FFF2-40B4-BE49-F238E27FC236}">
                <a16:creationId xmlns:a16="http://schemas.microsoft.com/office/drawing/2014/main" id="{30BFD78F-F204-7C43-B259-493A74F2E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6367" y="1219565"/>
            <a:ext cx="3799265" cy="627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QM region as CP2K input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EC8BD5-50DF-514C-BF1F-A926DC6DFC7B}"/>
              </a:ext>
            </a:extLst>
          </p:cNvPr>
          <p:cNvSpPr/>
          <p:nvPr/>
        </p:nvSpPr>
        <p:spPr>
          <a:xfrm>
            <a:off x="540000" y="1847087"/>
            <a:ext cx="6552000" cy="42120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E1FAA-2D70-4E44-87F6-3704764FE899}"/>
              </a:ext>
            </a:extLst>
          </p:cNvPr>
          <p:cNvSpPr txBox="1"/>
          <p:nvPr/>
        </p:nvSpPr>
        <p:spPr>
          <a:xfrm>
            <a:off x="1296000" y="1939458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Guess density from </a:t>
            </a:r>
            <a:r>
              <a:rPr lang="en-GB" sz="2000" dirty="0">
                <a:solidFill>
                  <a:srgbClr val="FF0000"/>
                </a:solidFill>
              </a:rPr>
              <a:t>Gaussian basis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084B1-D220-D748-8D56-E4F0A32A96DC}"/>
              </a:ext>
            </a:extLst>
          </p:cNvPr>
          <p:cNvSpPr txBox="1"/>
          <p:nvPr/>
        </p:nvSpPr>
        <p:spPr>
          <a:xfrm>
            <a:off x="1296000" y="2559351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Construct KS matrix and energy functional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150779-EE63-594B-8DEE-4509BDF5317A}"/>
              </a:ext>
            </a:extLst>
          </p:cNvPr>
          <p:cNvSpPr txBox="1"/>
          <p:nvPr/>
        </p:nvSpPr>
        <p:spPr>
          <a:xfrm>
            <a:off x="1296000" y="3222657"/>
            <a:ext cx="5040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Map basis onto Real Space multi-grids</a:t>
            </a:r>
          </a:p>
          <a:p>
            <a:pPr algn="ctr"/>
            <a:r>
              <a:rPr lang="en-GB" sz="2000" dirty="0">
                <a:solidFill>
                  <a:srgbClr val="FF0000"/>
                </a:solidFill>
              </a:rPr>
              <a:t>(Collocation and Interpolation)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F7F18F-0FE8-9444-8925-D7A0F986B107}"/>
              </a:ext>
            </a:extLst>
          </p:cNvPr>
          <p:cNvSpPr txBox="1"/>
          <p:nvPr/>
        </p:nvSpPr>
        <p:spPr>
          <a:xfrm>
            <a:off x="1296000" y="4224517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FFT</a:t>
            </a:r>
            <a:r>
              <a:rPr lang="en-GB" sz="2000" dirty="0"/>
              <a:t> to pass RS onto Reciprocal Space (G) 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2B175-1E9F-C447-9EE7-B71DE5A0A527}"/>
              </a:ext>
            </a:extLst>
          </p:cNvPr>
          <p:cNvSpPr txBox="1"/>
          <p:nvPr/>
        </p:nvSpPr>
        <p:spPr>
          <a:xfrm>
            <a:off x="1296000" y="4876866"/>
            <a:ext cx="504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Minimize energy to obtain new density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1FADD3-059B-A848-A29D-D634F11E5732}"/>
              </a:ext>
            </a:extLst>
          </p:cNvPr>
          <p:cNvCxnSpPr>
            <a:stCxn id="7" idx="2"/>
            <a:endCxn id="19" idx="0"/>
          </p:cNvCxnSpPr>
          <p:nvPr/>
        </p:nvCxnSpPr>
        <p:spPr>
          <a:xfrm>
            <a:off x="3816000" y="2339568"/>
            <a:ext cx="0" cy="219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733F68-3DA0-4A45-BA75-1F14615A1C8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3816000" y="2959461"/>
            <a:ext cx="0" cy="2631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0E2F5D-B306-DF4C-9BEE-BBA44176FDF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816000" y="3930543"/>
            <a:ext cx="0" cy="293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AD229F-487F-5D4C-8A75-BBFCEC055860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3816000" y="4624627"/>
            <a:ext cx="0" cy="252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62C72B-F7CF-E841-B7B2-ABAE77DE6E84}"/>
              </a:ext>
            </a:extLst>
          </p:cNvPr>
          <p:cNvCxnSpPr>
            <a:cxnSpLocks/>
            <a:stCxn id="23" idx="2"/>
            <a:endCxn id="43" idx="0"/>
          </p:cNvCxnSpPr>
          <p:nvPr/>
        </p:nvCxnSpPr>
        <p:spPr>
          <a:xfrm>
            <a:off x="3816000" y="5276976"/>
            <a:ext cx="0" cy="2630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amond 42">
            <a:extLst>
              <a:ext uri="{FF2B5EF4-FFF2-40B4-BE49-F238E27FC236}">
                <a16:creationId xmlns:a16="http://schemas.microsoft.com/office/drawing/2014/main" id="{3107E34D-72B2-0945-BD88-9CC686D28678}"/>
              </a:ext>
            </a:extLst>
          </p:cNvPr>
          <p:cNvSpPr/>
          <p:nvPr/>
        </p:nvSpPr>
        <p:spPr>
          <a:xfrm>
            <a:off x="2145863" y="5540063"/>
            <a:ext cx="3340274" cy="452294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7030A0"/>
                </a:solidFill>
              </a:rPr>
              <a:t>Convergence?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1C4A3B5-6012-364C-A0F5-EF8DA5928971}"/>
              </a:ext>
            </a:extLst>
          </p:cNvPr>
          <p:cNvCxnSpPr>
            <a:stCxn id="7" idx="1"/>
          </p:cNvCxnSpPr>
          <p:nvPr/>
        </p:nvCxnSpPr>
        <p:spPr>
          <a:xfrm rot="10800000" flipH="1" flipV="1">
            <a:off x="1295999" y="2139512"/>
            <a:ext cx="849863" cy="3626697"/>
          </a:xfrm>
          <a:prstGeom prst="bentConnector4">
            <a:avLst>
              <a:gd name="adj1" fmla="val -39809"/>
              <a:gd name="adj2" fmla="val 100158"/>
            </a:avLst>
          </a:prstGeom>
          <a:ln w="28575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6108C1-E878-554D-8959-D4CDBB430C3A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5486137" y="5766210"/>
            <a:ext cx="3054359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090C4D3-DA50-8943-9315-6367FC558C76}"/>
              </a:ext>
            </a:extLst>
          </p:cNvPr>
          <p:cNvSpPr txBox="1"/>
          <p:nvPr/>
        </p:nvSpPr>
        <p:spPr>
          <a:xfrm>
            <a:off x="8540496" y="5424353"/>
            <a:ext cx="3117362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Energy, Forces and other properties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956C9D9-ED0B-C349-A54D-67E7ACE67C92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7F4AD22B-7DC7-154B-98C1-83E2D4B275B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0E741A8E-3CC5-C143-B401-7F41234F3AB2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E744E603-3A41-A241-81A3-00FFA8B6D5A3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B5E55BA-E405-504C-9441-D02C4770C674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003BFB1-04A9-8A47-B887-A5F593459F53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98" name="Hexagon 297">
                <a:extLst>
                  <a:ext uri="{FF2B5EF4-FFF2-40B4-BE49-F238E27FC236}">
                    <a16:creationId xmlns:a16="http://schemas.microsoft.com/office/drawing/2014/main" id="{F530227C-6795-8946-A3BD-0DA77AEBDD9C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A2E7972-3D73-A645-B329-4E2DEDB8A0EB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E36A68F4-8B00-DF48-975D-4B2574256602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2FE9AD13-08D9-A34F-B541-DFAF7DC78012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CE7A7855-C72B-2A40-82CD-1A3B16566150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D9BF9655-C3BE-874C-9881-C8F5CDEE96A6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B4FA169-4696-6C4E-8111-0DC314D6A0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123F58C9-7A7A-3D4D-9DF2-ADD9310B91A8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36866DD2-FCAF-EF46-836D-9CECB2111C52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E69433B-1C3C-9D4F-94FC-3DC00249C906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AFB1C8C5-B0DA-C04B-8905-2772CC534B80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64335EE-BA97-E541-B825-BAD3DCC873D8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F46D27C3-603F-E64C-9D0B-D0798C1B208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57148E2-B0C5-4047-AD0D-BDF799767A2C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C8A5655-FC18-434B-A4A0-9D97C2979CA7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9EB8209-A6CB-FE4E-89B5-681616DB9539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7F99FC6F-FB1F-864D-96EC-F9DE7F32F3E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CA744BB0-3CEE-7F40-83EC-A86794FB7ED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4FD4AB43-F5EC-244B-A69E-D327D7A2814D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EC6CF75C-D35E-CD4F-BF7B-2976C89705F1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EA4B0AA-9FA0-C445-B86D-7D9160617987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A47BEC4D-F98D-8E47-BFE9-FAA4BCBFA58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E1FA3458-2EB1-AB4E-9C43-6B59B1EEDBA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1A26AE62-99A8-B045-9F64-5091364AFB8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BE18C0B3-26B8-6247-9A8B-23D3C5EFA67D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55AEFCF-B192-3D49-BA95-E890E7EC4028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6EB5F7C-5422-8544-9F12-E7F1E9A3E509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63948EE5-87AC-8042-AB92-2A352A2A2DF7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21FD75F9-2A4F-4340-847D-852BE72160BE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62345A8A-F1C8-3C49-B9ED-0E648193D5D5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51F2510-75D5-4F4E-ACB3-EC49277D9E43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EAB43E2A-FA22-8247-A1D7-AA841707C644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70409912-1898-5946-AF58-52F152CAB1B7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E15FCDB-31D8-784E-B73C-645B1B4A5C5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997C8295-51D3-4342-8017-4FF091F0A236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F272A4B7-8C4C-3146-8369-E0C152A60654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9344AE20-5CB7-3642-8871-1407D04E57F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D397016E-19E4-E444-9C0E-4426852F24A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F9796522-F97B-334D-A177-03EBEBB55CA5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9D5E398-5233-6944-A9DF-80CA1AA5AAC0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8C674-581C-8040-AD40-0C7D0D031441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3D54AE7E-7667-2341-9525-1CEDFCA5042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93EB543B-D4D9-4B4F-81C8-F4EEBDB6E42B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4A75F1-559F-2D42-96A9-E983699424C0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1B8DC118-1637-334A-8809-5856D99DB04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C10808AB-D371-764E-A362-1BC6828AEF6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93838A69-77C8-A94F-A900-8F884E89AF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E913D52-E8A0-E74E-B1C8-2AACE5FFBA2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9B82DB8D-E57E-7648-B539-00BB7C62B78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A00144BB-934E-6E4E-A314-BE2B87D8DB9B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0C91B2E-0534-C040-AB36-58D7E6FC19F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90F696A-368A-6144-B19D-5AEE2DC2770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29A9C3CB-DAE1-1C4F-80E3-C714930958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18779474-CF33-B045-97F9-ADD06ACB8BB1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D4B32E48-E096-A34D-A96E-F7FB8E97A9C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3B0F85B-48B3-D040-9D51-E0282237DBD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F883E7A9-27ED-1449-8975-030727DAAAC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B5B1ACFD-1D04-514A-8085-B2F79B2889B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2562828-8649-7C40-8381-80386CC6CFD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88BBCBFC-F5F4-3A47-99A5-973951E5749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86F8692-8319-394C-9B34-25683675ABF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B8084AD-8E8A-A94D-A115-FDB114D2AD20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41BBBCD-2580-6449-A526-6E70CA3F205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8E68765-E11B-A243-9BF1-731DBE9CD21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F281D94-C045-E04A-A309-1922EECC6DF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839E45A-85C4-DC48-8366-26C80D1EC46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099184C5-8E6A-3146-AC3A-C3E6973952D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8B6E9DB-A8C3-D940-973E-E47E470256BE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F6EDD370-09D2-DB4F-AA3C-55934518DBB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B1E5299F-7E87-0042-B27A-1E7C180C405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C2036C55-88F1-7544-B341-C7A50C5E97B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DA27FBF-A430-484C-86E3-6934D2B2E0C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36564376-8A78-1945-85D6-56AAD1DACB6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2F4EE76-98B8-324B-9CD1-B392282F1E0C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C92ECF26-C31C-BF47-811B-FF61817E32B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220D034E-700E-AB48-B41F-397780ABFE3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F9745DB-FA01-FD4E-B3D6-0C91C3AC3CE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1F3BD3C-92BC-5145-8026-36075DDC491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52687BDE-FA0A-5C45-A849-B4B28CB850F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8750DC6-9D80-D446-A9D0-E9E799E571FE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CB576E0-682A-E14A-9C07-59B10E7B2F7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7A91C5C7-F0AF-D54A-96CE-9E542BF31B1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7EF9040-385B-0F4A-947D-DB805E2B34BC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FC50BE5-B834-C44E-9585-5307D6AC011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14C4BDB-B160-4C4E-BA0B-F17BE02F111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6B9F723-7EB8-944D-9892-8AAF56311B93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A4073B5-A60D-FE41-A527-5E3D2656035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CA976ED3-4061-4844-928A-C640B60CF404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4DF7D77B-1770-6F44-8B36-E8C45D2350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3D40BAAE-9EC8-EF47-A336-7DF3CFE6AB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45F287C0-2102-F641-8F3F-5F7B6F8A670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3A9A496-F004-824B-BC56-AF2CCE81CF16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C6AF445-1472-D24A-8443-42C400202F7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FFB115F-5CFA-B742-A029-144123FAEDC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A2286DE-F458-DB45-99BC-4224663D764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2E6B14DD-7DBE-784F-A5FC-2CA8B318FC1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2DA760F1-A1D6-F04A-A819-F44A73E7E2C9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3B1E750-54B2-9748-B17F-05702EA94AA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80B871A-CED2-5447-BF88-DB15350901A8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6F33E85-B359-714E-9D5B-D984ED6383B2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9D85C5D-D8E6-8B45-897B-EAC454FD6E28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9B26A4C6-87ED-F048-A662-2287B2706D26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577F794-FFBF-5048-8BF2-0B45906D8247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8D3624C-4636-AA46-BF6D-443515E4252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E1475D2C-74E7-E948-9EAC-2D5106FA3F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34A84CC3-9480-3E44-BED2-CEE3CAD9E434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6A8B2A6-5874-A24F-948E-09EF9B418C3C}"/>
                  </a:ext>
                </a:extLst>
              </p:cNvPr>
              <p:cNvCxnSpPr>
                <a:endCxn id="221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C08328E-2BF7-E14F-B4C4-421FAF59784E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710A8E9-AC7E-C14C-8130-B0A154BF6A82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B5C4082-3B0C-EE4D-BF2E-609DB654F776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CEF672E0-73CD-8D41-9364-438CE2CFE00C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FE8F2E3-DA3C-BA4D-B918-41084DD520C3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FEE6AC4-538D-9344-9CEB-EC506EA429BF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C1153BBB-1414-7644-BE6D-86BE9ED623F3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C0D253ED-8769-7342-8505-AD34B6C8A7A9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A72C971-2DA6-BE4D-9C2D-851F85D239FE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0961C8F-287D-7640-AEC1-490A3EB83BF1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527C7B8-E892-4740-80A2-D15CA16CBD66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C16CA87D-2382-4746-B241-44A12E869B5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CEECEE8-C19A-6741-8D98-2C8AF742AEB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32F9AA1-7BF2-ED44-B10E-B0FBAF940BF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5BBCCD3-4A82-CD4D-BD0C-5FE7B4A51B9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831E2313-F889-A04F-B9D2-A36676329B3D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C6AFF48B-E79F-F34A-9E31-1179B2498DC9}"/>
              </a:ext>
            </a:extLst>
          </p:cNvPr>
          <p:cNvCxnSpPr>
            <a:cxnSpLocks/>
          </p:cNvCxnSpPr>
          <p:nvPr/>
        </p:nvCxnSpPr>
        <p:spPr>
          <a:xfrm>
            <a:off x="3816000" y="1692000"/>
            <a:ext cx="0" cy="252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A47A6EBB-1878-8F47-BA5B-2FAB2C03A21C}"/>
              </a:ext>
            </a:extLst>
          </p:cNvPr>
          <p:cNvSpPr txBox="1"/>
          <p:nvPr/>
        </p:nvSpPr>
        <p:spPr>
          <a:xfrm>
            <a:off x="5887737" y="5400179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8F45F4AD-30B4-A04F-9CDE-CC1205365BD8}"/>
              </a:ext>
            </a:extLst>
          </p:cNvPr>
          <p:cNvSpPr txBox="1"/>
          <p:nvPr/>
        </p:nvSpPr>
        <p:spPr>
          <a:xfrm>
            <a:off x="1400791" y="5405907"/>
            <a:ext cx="757929" cy="36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pic>
        <p:nvPicPr>
          <p:cNvPr id="6" name="Google Shape;82;p1">
            <a:extLst>
              <a:ext uri="{FF2B5EF4-FFF2-40B4-BE49-F238E27FC236}">
                <a16:creationId xmlns:a16="http://schemas.microsoft.com/office/drawing/2014/main" id="{B7609137-335F-4468-8271-D02CDA2E73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6C99ABC-8C4A-4845-8054-6A4BB94E659B}"/>
              </a:ext>
            </a:extLst>
          </p:cNvPr>
          <p:cNvSpPr/>
          <p:nvPr/>
        </p:nvSpPr>
        <p:spPr>
          <a:xfrm>
            <a:off x="10472710" y="1435105"/>
            <a:ext cx="156083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0CE5D97-72B6-40F2-A802-D64628ACD3C0}"/>
              </a:ext>
            </a:extLst>
          </p:cNvPr>
          <p:cNvSpPr/>
          <p:nvPr/>
        </p:nvSpPr>
        <p:spPr>
          <a:xfrm>
            <a:off x="7960333" y="1361364"/>
            <a:ext cx="1081551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107263C-ACE8-420B-A449-BD92B52C7F66}"/>
              </a:ext>
            </a:extLst>
          </p:cNvPr>
          <p:cNvSpPr/>
          <p:nvPr/>
        </p:nvSpPr>
        <p:spPr>
          <a:xfrm>
            <a:off x="9041883" y="1567044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E39853-B31E-460F-8464-95D44D81EC60}"/>
              </a:ext>
            </a:extLst>
          </p:cNvPr>
          <p:cNvSpPr/>
          <p:nvPr/>
        </p:nvSpPr>
        <p:spPr>
          <a:xfrm>
            <a:off x="10194497" y="1613148"/>
            <a:ext cx="240979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600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egfp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en-US" sz="2000" dirty="0" err="1">
                <a:solidFill>
                  <a:schemeClr val="bg1"/>
                </a:solidFill>
              </a:rPr>
              <a:t>qmmm</a:t>
            </a:r>
            <a:r>
              <a:rPr lang="en-US" sz="2000" dirty="0">
                <a:solidFill>
                  <a:schemeClr val="bg1"/>
                </a:solidFill>
              </a:rPr>
              <a:t>-spec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  <a:r>
              <a:rPr lang="en-GB" sz="2000" dirty="0" err="1">
                <a:solidFill>
                  <a:schemeClr val="bg1"/>
                </a:solidFill>
              </a:rPr>
              <a:t>inp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1513446"/>
            <a:ext cx="9922844" cy="35394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&amp;FORCE_EVAL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&amp;DFT 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…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DFT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&amp;PROPERTIES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Request additional properties to be calculated after SCF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&amp;TDDFPT            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TDDFT excitations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NSTATES      5</a:t>
            </a:r>
            <a:r>
              <a:rPr lang="en-GB" sz="1600" i="1" dirty="0">
                <a:solidFill>
                  <a:srgbClr val="0070C0"/>
                </a:solidFill>
              </a:rPr>
              <a:t>                                 ! </a:t>
            </a:r>
            <a:r>
              <a:rPr lang="en-US" sz="1600" i="1" dirty="0">
                <a:solidFill>
                  <a:srgbClr val="0070C0"/>
                </a:solidFill>
              </a:rPr>
              <a:t>Number of excited states to calculate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MAX_ITER    10                   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Maximum Davidson diagonalization Iterations to be performed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   CONVERGENCE [eV] 1.0e-3            </a:t>
            </a:r>
            <a:r>
              <a:rPr lang="en-GB" sz="1600" i="1" dirty="0">
                <a:solidFill>
                  <a:srgbClr val="0070C0"/>
                </a:solidFill>
              </a:rPr>
              <a:t>! </a:t>
            </a:r>
            <a:r>
              <a:rPr lang="en-US" sz="1600" i="1" dirty="0">
                <a:solidFill>
                  <a:srgbClr val="0070C0"/>
                </a:solidFill>
              </a:rPr>
              <a:t>Convergence of energies in eV</a:t>
            </a:r>
            <a:endParaRPr lang="en-US" sz="1600" dirty="0">
              <a:latin typeface="Tw Cen MT" panose="020B0602020104020603" pitchFamily="34" charset="77"/>
            </a:endParaRPr>
          </a:p>
          <a:p>
            <a:r>
              <a:rPr lang="en-US" sz="1600" dirty="0">
                <a:latin typeface="Tw Cen MT" panose="020B0602020104020603" pitchFamily="34" charset="77"/>
              </a:rPr>
              <a:t>    &amp;END TDDFPT</a:t>
            </a:r>
          </a:p>
          <a:p>
            <a:r>
              <a:rPr lang="en-US" sz="1600" dirty="0">
                <a:latin typeface="Tw Cen MT" panose="020B0602020104020603" pitchFamily="34" charset="77"/>
              </a:rPr>
              <a:t>  &amp;END PROPERTIES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...</a:t>
            </a:r>
          </a:p>
          <a:p>
            <a:r>
              <a:rPr lang="pt-BR" sz="1600" dirty="0">
                <a:latin typeface="Tw Cen MT" panose="020B0602020104020603" pitchFamily="34" charset="77"/>
              </a:rPr>
              <a:t>&amp;END FORCE_EVAL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</p:spTree>
    <p:extLst>
      <p:ext uri="{BB962C8B-B14F-4D97-AF65-F5344CB8AC3E}">
        <p14:creationId xmlns:p14="http://schemas.microsoft.com/office/powerpoint/2010/main" val="2993406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238292"/>
            <a:ext cx="10227862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less md-</a:t>
            </a:r>
            <a:r>
              <a:rPr lang="en-US" sz="2000" dirty="0" err="1">
                <a:solidFill>
                  <a:schemeClr val="bg1"/>
                </a:solidFill>
              </a:rPr>
              <a:t>qmmm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en-US" sz="2000" dirty="0" err="1">
                <a:solidFill>
                  <a:schemeClr val="bg1"/>
                </a:solidFill>
              </a:rPr>
              <a:t>spec.mdp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6" y="2136057"/>
            <a:ext cx="10227017" cy="15696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Tw Cen MT" panose="020B0602020104020603" pitchFamily="34" charset="77"/>
              </a:rPr>
              <a:t>; CP2K QMMM parameters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</a:t>
            </a:r>
            <a:r>
              <a:rPr lang="en-GB" sz="2400" dirty="0"/>
              <a:t>-cp2k</a:t>
            </a:r>
            <a:r>
              <a:rPr lang="pt-BR" sz="2400" dirty="0">
                <a:latin typeface="Tw Cen MT" panose="020B0602020104020603" pitchFamily="34" charset="77"/>
              </a:rPr>
              <a:t>-active      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true</a:t>
            </a:r>
            <a:r>
              <a:rPr lang="pt-BR" sz="2400" dirty="0">
                <a:latin typeface="Tw Cen MT" panose="020B0602020104020603" pitchFamily="34" charset="77"/>
              </a:rPr>
              <a:t>   ; Activate QMMM MdModule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</a:t>
            </a:r>
            <a:r>
              <a:rPr lang="en-GB" sz="2400" dirty="0"/>
              <a:t>-cp2k</a:t>
            </a:r>
            <a:r>
              <a:rPr lang="pt-BR" sz="2400" dirty="0">
                <a:latin typeface="Tw Cen MT" panose="020B0602020104020603" pitchFamily="34" charset="77"/>
              </a:rPr>
              <a:t>-qmgroup  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Qmatoms </a:t>
            </a:r>
            <a:r>
              <a:rPr lang="pt-BR" sz="2400" dirty="0">
                <a:latin typeface="Tw Cen MT" panose="020B0602020104020603" pitchFamily="34" charset="77"/>
              </a:rPr>
              <a:t>; Index group of QM atoms</a:t>
            </a:r>
          </a:p>
          <a:p>
            <a:r>
              <a:rPr lang="pt-BR" sz="2400" dirty="0">
                <a:latin typeface="Tw Cen MT" panose="020B0602020104020603" pitchFamily="34" charset="77"/>
              </a:rPr>
              <a:t>qmmm</a:t>
            </a:r>
            <a:r>
              <a:rPr lang="en-GB" sz="2400" dirty="0"/>
              <a:t>-cp2k</a:t>
            </a:r>
            <a:r>
              <a:rPr lang="pt-BR" sz="2400" dirty="0">
                <a:latin typeface="Tw Cen MT" panose="020B0602020104020603" pitchFamily="34" charset="77"/>
              </a:rPr>
              <a:t>-qmmethod        = </a:t>
            </a:r>
            <a:r>
              <a:rPr lang="pt-BR" sz="2400" dirty="0">
                <a:solidFill>
                  <a:srgbClr val="4472C3"/>
                </a:solidFill>
                <a:latin typeface="Tw Cen MT" panose="020B0602020104020603" pitchFamily="34" charset="77"/>
              </a:rPr>
              <a:t>INPUT </a:t>
            </a:r>
            <a:r>
              <a:rPr lang="pt-BR" sz="2400" dirty="0">
                <a:latin typeface="Tw Cen MT" panose="020B0602020104020603" pitchFamily="34" charset="77"/>
              </a:rPr>
              <a:t> ; Method to use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using user-defined QM input file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353CDC-E675-410A-8C42-6F79ADA74614}"/>
              </a:ext>
            </a:extLst>
          </p:cNvPr>
          <p:cNvSpPr txBox="1"/>
          <p:nvPr/>
        </p:nvSpPr>
        <p:spPr>
          <a:xfrm>
            <a:off x="577107" y="4251055"/>
            <a:ext cx="1022701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>
                <a:solidFill>
                  <a:schemeClr val="bg1"/>
                </a:solidFill>
              </a:rPr>
              <a:t>gmx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grompp</a:t>
            </a:r>
            <a:r>
              <a:rPr lang="fi-FI" dirty="0">
                <a:solidFill>
                  <a:schemeClr val="bg1"/>
                </a:solidFill>
              </a:rPr>
              <a:t> -f md-</a:t>
            </a:r>
            <a:r>
              <a:rPr lang="fi-FI" dirty="0" err="1">
                <a:solidFill>
                  <a:schemeClr val="bg1"/>
                </a:solidFill>
              </a:rPr>
              <a:t>qmmm</a:t>
            </a:r>
            <a:r>
              <a:rPr lang="fi-FI" dirty="0">
                <a:solidFill>
                  <a:schemeClr val="bg1"/>
                </a:solidFill>
              </a:rPr>
              <a:t>-</a:t>
            </a:r>
            <a:r>
              <a:rPr lang="fi-FI" dirty="0" err="1">
                <a:solidFill>
                  <a:schemeClr val="bg1"/>
                </a:solidFill>
              </a:rPr>
              <a:t>spec.mdp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-</a:t>
            </a:r>
            <a:r>
              <a:rPr lang="fi-FI" b="1" dirty="0" err="1">
                <a:solidFill>
                  <a:schemeClr val="bg1"/>
                </a:solidFill>
              </a:rPr>
              <a:t>qmi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egfp</a:t>
            </a:r>
            <a:r>
              <a:rPr lang="en-US" b="1" dirty="0">
                <a:solidFill>
                  <a:schemeClr val="bg1"/>
                </a:solidFill>
              </a:rPr>
              <a:t>-</a:t>
            </a:r>
            <a:r>
              <a:rPr lang="en-US" b="1" dirty="0" err="1">
                <a:solidFill>
                  <a:schemeClr val="bg1"/>
                </a:solidFill>
              </a:rPr>
              <a:t>qmmm</a:t>
            </a:r>
            <a:r>
              <a:rPr lang="en-US" b="1" dirty="0">
                <a:solidFill>
                  <a:schemeClr val="bg1"/>
                </a:solidFill>
              </a:rPr>
              <a:t>-spec</a:t>
            </a:r>
            <a:r>
              <a:rPr lang="en-GB" b="1" dirty="0">
                <a:solidFill>
                  <a:schemeClr val="bg1"/>
                </a:solidFill>
              </a:rPr>
              <a:t>.</a:t>
            </a:r>
            <a:r>
              <a:rPr lang="en-GB" b="1" dirty="0" err="1">
                <a:solidFill>
                  <a:schemeClr val="bg1"/>
                </a:solidFill>
              </a:rPr>
              <a:t>inp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-p </a:t>
            </a:r>
            <a:r>
              <a:rPr lang="fi-FI" dirty="0" err="1">
                <a:solidFill>
                  <a:schemeClr val="bg1"/>
                </a:solidFill>
              </a:rPr>
              <a:t>topol.top</a:t>
            </a:r>
            <a:r>
              <a:rPr lang="fi-FI" dirty="0">
                <a:solidFill>
                  <a:schemeClr val="bg1"/>
                </a:solidFill>
              </a:rPr>
              <a:t> -c </a:t>
            </a:r>
            <a:r>
              <a:rPr lang="fi-FI" dirty="0" err="1">
                <a:solidFill>
                  <a:schemeClr val="bg1"/>
                </a:solidFill>
              </a:rPr>
              <a:t>conf.gro</a:t>
            </a:r>
            <a:r>
              <a:rPr lang="fi-FI" dirty="0">
                <a:solidFill>
                  <a:schemeClr val="bg1"/>
                </a:solidFill>
              </a:rPr>
              <a:t> -t </a:t>
            </a:r>
            <a:r>
              <a:rPr lang="fi-FI" dirty="0" err="1">
                <a:solidFill>
                  <a:schemeClr val="bg1"/>
                </a:solidFill>
              </a:rPr>
              <a:t>egfp-qmmm-nvt.trr</a:t>
            </a:r>
            <a:r>
              <a:rPr lang="fi-FI" dirty="0">
                <a:solidFill>
                  <a:schemeClr val="bg1"/>
                </a:solidFill>
              </a:rPr>
              <a:t> -n </a:t>
            </a:r>
            <a:r>
              <a:rPr lang="fi-FI" dirty="0" err="1">
                <a:solidFill>
                  <a:schemeClr val="bg1"/>
                </a:solidFill>
              </a:rPr>
              <a:t>index.ndx</a:t>
            </a:r>
            <a:r>
              <a:rPr lang="fi-FI" dirty="0">
                <a:solidFill>
                  <a:schemeClr val="bg1"/>
                </a:solidFill>
              </a:rPr>
              <a:t> -o </a:t>
            </a:r>
            <a:r>
              <a:rPr lang="fi-FI" dirty="0" err="1">
                <a:solidFill>
                  <a:schemeClr val="bg1"/>
                </a:solidFill>
              </a:rPr>
              <a:t>egfp-qmmm-spec.tpr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99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576262" y="1004904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>
                <a:solidFill>
                  <a:schemeClr val="bg1"/>
                </a:solidFill>
              </a:rPr>
              <a:t>egfp-qmmm-spec_cp2k.out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577107" y="2140299"/>
            <a:ext cx="9922844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Tw Cen MT" panose="020B0602020104020603" pitchFamily="34" charset="77"/>
              </a:rPr>
              <a:t> </a:t>
            </a:r>
            <a:r>
              <a:rPr lang="pt-BR" sz="1600" dirty="0">
                <a:latin typeface="Consolas" panose="020B0609020204030204" pitchFamily="49" charset="0"/>
              </a:rPr>
              <a:t>R-TDDFPT states of multiplicity 1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dirty="0">
                <a:latin typeface="Consolas" panose="020B0609020204030204" pitchFamily="49" charset="0"/>
              </a:rPr>
              <a:t>         State    Excitation        Transition dipole (a.u.)        Oscillator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number   energy (eV)       x           y           z     strength (a.u.)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      ------------------------------------------------------------------------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1       2.00058  -3.5991E-02 -5.4149E-02 -7.9349E-03  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2       3.08318   1.3797E+00 -1.7284E-01  6.5479E-01  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3       3.22153   2.4009E+00 -9.8621E-01  1.1151E+00  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4       3.54032  -4.8474E-01 -1.9293E-01 -9.7242E-02  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TDDFPT|      5       3.55772  -5.5083E-01  3.7988E-01 -2.2543E-01   4.34543E-02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TDDFT excitations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1840EF-3FF6-465F-9DDA-AD75382C3200}"/>
              </a:ext>
            </a:extLst>
          </p:cNvPr>
          <p:cNvSpPr txBox="1"/>
          <p:nvPr/>
        </p:nvSpPr>
        <p:spPr>
          <a:xfrm>
            <a:off x="539339" y="1746564"/>
            <a:ext cx="437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of TDDFT calculation will look like that: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79AF2E-E331-4FA1-AA5F-7652E2C98644}"/>
              </a:ext>
            </a:extLst>
          </p:cNvPr>
          <p:cNvSpPr/>
          <p:nvPr/>
        </p:nvSpPr>
        <p:spPr>
          <a:xfrm>
            <a:off x="8205928" y="3284738"/>
            <a:ext cx="146058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A62B0EA-0951-46C1-AEAC-976971B27F7C}"/>
              </a:ext>
            </a:extLst>
          </p:cNvPr>
          <p:cNvSpPr/>
          <p:nvPr/>
        </p:nvSpPr>
        <p:spPr>
          <a:xfrm>
            <a:off x="3053917" y="3284738"/>
            <a:ext cx="932156" cy="14101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82649-D255-4981-A15E-307C254796EC}"/>
              </a:ext>
            </a:extLst>
          </p:cNvPr>
          <p:cNvSpPr txBox="1"/>
          <p:nvPr/>
        </p:nvSpPr>
        <p:spPr>
          <a:xfrm>
            <a:off x="539339" y="4906053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gather that information over the trajectory: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2F290-4877-49C6-9498-30A8CB3D00BF}"/>
              </a:ext>
            </a:extLst>
          </p:cNvPr>
          <p:cNvSpPr txBox="1"/>
          <p:nvPr/>
        </p:nvSpPr>
        <p:spPr>
          <a:xfrm>
            <a:off x="577107" y="5286539"/>
            <a:ext cx="9923689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grep "TDDFPT|" egfp-qmmm-spec_cp2k.out | awk '{ print $3 " " $7 }' &gt; excitations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E8AEEB-CF21-45BA-872F-980B8829FD83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(7) from the “Exercise 4”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8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6" grpId="0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E9BC7-17E1-4EA9-8819-5471D1FD24C3}"/>
              </a:ext>
            </a:extLst>
          </p:cNvPr>
          <p:cNvSpPr txBox="1"/>
          <p:nvPr/>
        </p:nvSpPr>
        <p:spPr>
          <a:xfrm>
            <a:off x="2545739" y="1004904"/>
            <a:ext cx="2316817" cy="40011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&gt;&gt; less </a:t>
            </a:r>
            <a:r>
              <a:rPr lang="en-US" sz="2000" dirty="0">
                <a:solidFill>
                  <a:schemeClr val="bg1"/>
                </a:solidFill>
              </a:rPr>
              <a:t>excitations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D01AF-C9BE-4EEA-B1E9-3A571D53278A}"/>
              </a:ext>
            </a:extLst>
          </p:cNvPr>
          <p:cNvSpPr txBox="1"/>
          <p:nvPr/>
        </p:nvSpPr>
        <p:spPr>
          <a:xfrm>
            <a:off x="2546584" y="1931230"/>
            <a:ext cx="2316818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onsolas" panose="020B0609020204030204" pitchFamily="49" charset="0"/>
              </a:rPr>
              <a:t>2.00058 2.10286E-04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3.08318 1.78424E-01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3.22153 6.29837E-01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3.54032 2.44295E-02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3.55772 4.34543E-02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2.04421 2.02664E-04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3.10716 1.86226E-01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3.24825 6.34929E-01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3.56783 3.07195E-02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3.59003 4.00265E-02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2.13146 2.12315E-04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3.12118 1.43032E-01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3.30321 7.14998E-01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3.61706 5.70336E-02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3.67955 2.27674E-02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convolving the spectra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3CFF5-10E3-4B4D-A31A-10EBD121D04C}"/>
              </a:ext>
            </a:extLst>
          </p:cNvPr>
          <p:cNvSpPr txBox="1"/>
          <p:nvPr/>
        </p:nvSpPr>
        <p:spPr>
          <a:xfrm>
            <a:off x="2791511" y="149350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, eV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04DCCC-BB41-4186-9BBD-6CF0F1098BAB}"/>
              </a:ext>
            </a:extLst>
          </p:cNvPr>
          <p:cNvSpPr txBox="1"/>
          <p:nvPr/>
        </p:nvSpPr>
        <p:spPr>
          <a:xfrm>
            <a:off x="3878408" y="1493504"/>
            <a:ext cx="69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f, </a:t>
            </a:r>
            <a:r>
              <a:rPr lang="en-US" dirty="0" err="1"/>
              <a:t>a.u</a:t>
            </a:r>
            <a:r>
              <a:rPr lang="en-US" dirty="0"/>
              <a:t>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/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r>
                                            <a:rPr lang="ru-RU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130891-4705-4239-A629-2D0D322B1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021" y="2393027"/>
                <a:ext cx="3048837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B0C4F38-4835-4CAE-9EBF-CC3D518A047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481123" y="1678170"/>
            <a:ext cx="428625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BC75F96-366E-4C33-BB97-CD92F0034F5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71803" y="1678170"/>
            <a:ext cx="2281173" cy="10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0EF1301-D5AA-4BEC-BBB0-F639E29865A9}"/>
              </a:ext>
            </a:extLst>
          </p:cNvPr>
          <p:cNvSpPr txBox="1"/>
          <p:nvPr/>
        </p:nvSpPr>
        <p:spPr>
          <a:xfrm>
            <a:off x="5589021" y="3331199"/>
            <a:ext cx="426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σ</a:t>
            </a:r>
            <a:r>
              <a:rPr lang="en-US" dirty="0"/>
              <a:t> – parameter defining gaussians half-width</a:t>
            </a:r>
          </a:p>
          <a:p>
            <a:r>
              <a:rPr lang="en-US" dirty="0"/>
              <a:t>For example 0.1 eV in that case</a:t>
            </a:r>
            <a:endParaRPr lang="ru-R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D27899-B087-461F-94C6-66ABB05035C9}"/>
              </a:ext>
            </a:extLst>
          </p:cNvPr>
          <p:cNvSpPr txBox="1">
            <a:spLocks/>
          </p:cNvSpPr>
          <p:nvPr/>
        </p:nvSpPr>
        <p:spPr>
          <a:xfrm>
            <a:off x="2030300" y="5714496"/>
            <a:ext cx="9013058" cy="540469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PT Sans" panose="020B0503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GB" dirty="0"/>
              <a:t>Do the step (8) from the “Exercise 4”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82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ED59-B2A7-414D-88B1-091CFF89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03228B2-909C-41DF-9F09-8D7C6FC0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73861"/>
            <a:ext cx="11315877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Exercise 4: </a:t>
            </a:r>
            <a:r>
              <a:rPr lang="en-US" b="1" dirty="0"/>
              <a:t>Results</a:t>
            </a:r>
            <a:endParaRPr lang="en-GB" b="1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1B59B33-A69C-4438-B6FB-1F2DDAC03E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75" y="3647175"/>
            <a:ext cx="5286920" cy="2531749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487B253-DF0A-4F28-AF80-0650A7A90873}"/>
              </a:ext>
            </a:extLst>
          </p:cNvPr>
          <p:cNvSpPr txBox="1"/>
          <p:nvPr/>
        </p:nvSpPr>
        <p:spPr>
          <a:xfrm>
            <a:off x="854110" y="1798655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100fs sampling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8540C5-AEC2-41BF-8521-4D98ECE07796}"/>
              </a:ext>
            </a:extLst>
          </p:cNvPr>
          <p:cNvSpPr txBox="1"/>
          <p:nvPr/>
        </p:nvSpPr>
        <p:spPr>
          <a:xfrm>
            <a:off x="955900" y="454371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3ps sampling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C8731D-105A-4C07-A029-361B2962F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876" y="992379"/>
            <a:ext cx="5286920" cy="25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87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1D07-8107-CB4E-B8C3-D519CD12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93" y="767378"/>
            <a:ext cx="11072813" cy="67710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1) CP2K parameters and best practices: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069A2-753C-204B-9E4E-1D69F767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E440D-F690-43DC-A88D-61CF3CE33588}"/>
              </a:ext>
            </a:extLst>
          </p:cNvPr>
          <p:cNvSpPr txBox="1"/>
          <p:nvPr/>
        </p:nvSpPr>
        <p:spPr>
          <a:xfrm>
            <a:off x="1117600" y="1356209"/>
            <a:ext cx="97826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472C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https://docs.bioexcel.eu/qmmm_bpg/en/main/</a:t>
            </a:r>
            <a:endParaRPr lang="ru-RU" sz="2800" dirty="0">
              <a:solidFill>
                <a:srgbClr val="4472C3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8EC22E-843C-41E4-9FD5-73CCD1B307B7}"/>
              </a:ext>
            </a:extLst>
          </p:cNvPr>
          <p:cNvSpPr txBox="1">
            <a:spLocks/>
          </p:cNvSpPr>
          <p:nvPr/>
        </p:nvSpPr>
        <p:spPr>
          <a:xfrm>
            <a:off x="472507" y="-23779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r>
              <a:rPr lang="en-GB" b="1" dirty="0"/>
              <a:t>Further information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3562E-F5D0-4DD4-BC1E-3B7569A8CF95}"/>
              </a:ext>
            </a:extLst>
          </p:cNvPr>
          <p:cNvSpPr txBox="1">
            <a:spLocks/>
          </p:cNvSpPr>
          <p:nvPr/>
        </p:nvSpPr>
        <p:spPr>
          <a:xfrm>
            <a:off x="559592" y="2486979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2) Best practices in QM/MM webinar series: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4F294-AB9A-4944-A79D-C7C563ADE4CB}"/>
              </a:ext>
            </a:extLst>
          </p:cNvPr>
          <p:cNvSpPr txBox="1"/>
          <p:nvPr/>
        </p:nvSpPr>
        <p:spPr>
          <a:xfrm>
            <a:off x="1117600" y="3075810"/>
            <a:ext cx="10138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https://bioexcel.eu/events/virtual-workshop-best-practices-in-qm-mm-simulation-of-biomolecular-systems/</a:t>
            </a:r>
            <a:endParaRPr lang="ru-RU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6991B92-FDEF-460D-BD8F-E13D5F6458B3}"/>
              </a:ext>
            </a:extLst>
          </p:cNvPr>
          <p:cNvSpPr txBox="1">
            <a:spLocks/>
          </p:cNvSpPr>
          <p:nvPr/>
        </p:nvSpPr>
        <p:spPr>
          <a:xfrm>
            <a:off x="559592" y="4509540"/>
            <a:ext cx="11072813" cy="677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3) </a:t>
            </a:r>
            <a:r>
              <a:rPr lang="en-US" sz="2800" dirty="0" err="1"/>
              <a:t>Bioexcel</a:t>
            </a:r>
            <a:r>
              <a:rPr lang="en-US" sz="2800" dirty="0"/>
              <a:t> YouTube channel: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5A59A-99D6-4C8C-8D21-B729F6105859}"/>
              </a:ext>
            </a:extLst>
          </p:cNvPr>
          <p:cNvSpPr txBox="1"/>
          <p:nvPr/>
        </p:nvSpPr>
        <p:spPr>
          <a:xfrm>
            <a:off x="1117600" y="5098371"/>
            <a:ext cx="10138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https://www.youtube.com/c/BioExcelCoE/videos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70093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6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527-E0A0-5C4F-BBEB-30B2FAE0F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88" y="270000"/>
            <a:ext cx="11275826" cy="926326"/>
          </a:xfrm>
        </p:spPr>
        <p:txBody>
          <a:bodyPr>
            <a:normAutofit/>
          </a:bodyPr>
          <a:lstStyle/>
          <a:p>
            <a:pPr algn="l"/>
            <a:r>
              <a:rPr lang="en-GB" b="1" dirty="0"/>
              <a:t>Lecture Recap: GEEP for QM/MM Coupling - 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CP2K</a:t>
            </a:r>
            <a:endParaRPr lang="en-GB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F96F7-0E8E-0942-A529-9205E1F2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230778-8A88-4F49-89DE-4439FDFD0913}"/>
              </a:ext>
            </a:extLst>
          </p:cNvPr>
          <p:cNvGrpSpPr>
            <a:grpSpLocks noChangeAspect="1"/>
          </p:cNvGrpSpPr>
          <p:nvPr/>
        </p:nvGrpSpPr>
        <p:grpSpPr>
          <a:xfrm>
            <a:off x="7488000" y="2736000"/>
            <a:ext cx="4156464" cy="2520000"/>
            <a:chOff x="628650" y="1511300"/>
            <a:chExt cx="3435350" cy="2082800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33A51D-9174-5044-B3AF-953F86D2BD23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5A23874C-B09A-614A-B421-802DC053707E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B9AC29-AFE7-7E45-8EB5-E17FD2712A40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81B28D-A9A5-7A49-BA50-B72B9E2C91E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73E3E25-3892-5F46-BE8F-F432839CEE6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166" name="Hexagon 165">
                <a:extLst>
                  <a:ext uri="{FF2B5EF4-FFF2-40B4-BE49-F238E27FC236}">
                    <a16:creationId xmlns:a16="http://schemas.microsoft.com/office/drawing/2014/main" id="{3B48BEC1-C206-8440-8133-F38F260BAA92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3DDEB48-5260-E143-B3CF-33A3047A06E7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1095126E-C566-C349-8657-67652F4B3A48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D00D205-30C0-ED4E-B281-9F4ACB047E1B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350F37C-493F-3747-8FF2-DB722539BC8F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6944416-6F42-2247-9F58-C6A4BF3DA291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54CE603-6960-E946-8381-654DF44E8AC2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88A13184-0F57-724B-B12F-27CBBF2F27CE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A924E395-A2D2-2E4A-B834-A51A42E0ED20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B7C253C-B45D-AA44-8875-CDA95BE5F48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C1E2CE61-4A9E-0C46-A1D8-3679309C994C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6C1D6F55-868F-224D-8720-3F4FD6D2F1D1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74EECCC-B0A2-EC4B-92F3-B8CD1F677410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E0D2180-E362-F34C-B9BF-6445FA7D546A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0F7FAAC-D7D5-7544-B48B-54EA2F71A9C0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1B9041B-A52D-2B41-B15A-A7B27794EDD4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0927A78-5D4B-E14D-96ED-E8668C49973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5E5D421-40ED-FC4F-82C2-3387C33D1D4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5778A40-3E94-8445-8B66-483971C65863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952298D-6F91-F844-8EB5-240A87C3C297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DEC95C-B371-804E-A61D-559391092F49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329BB1F-60CD-3B4F-809B-B5A5F1FDDB11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DA680DC5-748E-E54E-8A19-1843CDD2EED3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507672C3-67CC-9144-8F9C-4E426CBC42A7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0F18823A-90A5-DB4A-9BFB-C0E8C2731DC0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8F2CA5A-B766-4A4F-9F43-9A6009444743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828D025-35BD-8E42-AE5F-B40D55036030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EB184E7-D0AF-5947-A751-0AFCB0094539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F8E369C-A4AA-7E45-870D-6CB07651BA24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C558C80-596C-5A4E-8D5B-C76ACA2DB770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A4E41E-3466-8641-A73D-83EF4C1E598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2A40B26-6653-904C-BB73-03922684D850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122623-35F3-4E4A-A9D6-945E5B31C0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FCBA027-1483-3B45-9E56-5FB426246870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DE0B070-0C48-7141-9081-0DEDD8E2FE48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AF0616B4-DF53-7945-840A-4BD9EA0DBE4D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1761065-6C21-0342-8C74-755C0F08E304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EBA4A5E-0B74-434D-9616-F448B806685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7FDCC82-7CD4-DC4B-A5E2-00BD6FF29624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DA53132-6F51-F548-AA5E-1D0366C1B5D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A6BE70C-BBF6-4D4D-8A02-556DABC2FD95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F41CD3F-0624-9A43-8840-A0906B9CF3E8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F7900E4-2392-814E-8A98-0F6535F93C2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7D728FA-9701-C848-B115-294781DD25A8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C5F507D3-7C34-7B4E-BC99-3DEF430846D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FDD10114-C88E-B147-9A8E-F74EDE44B28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CE7D132-206F-DE49-8958-0424273203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7D8E5A7-A6A5-E54F-BB0D-ACFFC08F548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55C751A-8409-E74B-A0C2-D9F7FBC71FB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1796D5-8289-2C49-9E4F-326C63B8BA76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B074FBE-60B0-964D-BA9C-2C07332F5CC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2D4D82B3-3FD0-6148-A597-B312ABD5991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5D83EE4-34D4-0B48-BC08-A3F608F4693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C212EFF-12BC-304B-9417-21ACFE6D4E0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DD079DB-118F-6D43-9DC0-500FD536A0B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A8AE4B-F736-B244-992B-CD8DEBA54BB3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42BF647-D226-2343-AB2E-5D5107D4E97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77F8D95-9F58-A649-AE71-FF50913CB7E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84B3FB97-75F9-984B-8DC2-81DA72C01C7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0066A0D1-B891-664C-8AEF-15A521FE155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EB07AD1-1A91-F84E-A7F8-37E307FDD26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FEE0522-603C-AD48-8890-B14A9ACACA55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53C48506-A05E-BE44-91EB-9DB18724462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9C4BB75-954F-E742-ACBD-EAE1F01B14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CC1004FC-2758-DF4F-A1C0-8C278D128F74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5A2C55D-403A-CA41-AF3E-96B7CC81235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63F1F75-718F-0A4F-9A8F-7EF72C20670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DED205D-5944-D649-9F62-5F9B1CEBE94B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EEFF612-ED9A-514B-B711-C87629630BB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02986A8-1C15-ED41-88D2-9D3F75D7174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4388280-C7B3-B248-AE58-73F9808014D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54A0A50-34BD-DB45-9FC2-F8FA5EC488E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631D7FFF-2E8C-C34B-8FA0-0B87264CC6A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DFBAE64-B562-5B4E-B77D-3727A84A6AD6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285C0F6-8F00-B842-9D1E-39EC351C361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3EF67C1-75E2-694D-A5D2-D5F9007176E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B883BA7-341A-DF47-B228-9306D0C8DE4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3B5B1D0-EE2F-A544-BD3D-CA51202729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67AEC26F-2FE6-ED47-AE98-6BB246D3127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7ACA6F-CC23-7545-A441-EC18D30F160C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BC4085E-E909-164D-9D8B-72BC179C45FD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38D84F6-164F-4441-9BA6-1938049DF54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2313DBB-4D9F-354A-AA5F-560438812FA7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80C701E-7A24-D84F-A9B9-48B2B577AA25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FADED6F-E51F-FA49-BD40-1017A9EB29D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9CAE0AA-D0C8-0D4F-A182-C84FF5C72C36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BB27296-FFBE-1C4D-9C34-4D31D858B2E4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A27233E-B23B-7F49-B325-A8B80AC3CAE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9E7E0E0-591E-664A-B24A-FCE603C050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AF131A6-D5B9-0447-9A06-617831AB3B7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3B9BBCE-B142-DE49-80C3-0AE48CB6B462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0A19272-01CA-1446-BDA6-F6480D38F78D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E382792-7120-C846-B025-1BAF54C4D06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C8FD2BB-1522-7E45-A9D8-9ADEA689FFB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7946BD7-F7A7-7149-A0A4-7CD19FF9B4B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3B3AB304-45E8-CC4D-8874-7C86DC831D1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3FB3B552-02DD-FC48-9748-A4CEBECCF67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627D629-150F-C24C-9B0F-27A7099BD007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EB36912-F555-A548-8B01-137167A01DBE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0D5AB80-D76E-EC47-8E31-A310B3891E4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00D2067-EE32-AD43-A592-9AA357E591DF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D11EB37-3F0C-9048-B5D6-E82694A01EBE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EF525B9-573D-6143-B354-2CC1D0B011ED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DF9B675-EB43-964A-BE1A-546C293F4E68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7028924-2DE4-914A-B5D7-3BBDFE7668E5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86A6E0C-B2E9-104D-AA7B-26CA86754E2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5F598BE-0D9C-0346-AAE5-A2447BB97586}"/>
                  </a:ext>
                </a:extLst>
              </p:cNvPr>
              <p:cNvCxnSpPr>
                <a:endCxn id="89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86F39F6-5019-9440-8B0D-80D685D08C5A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E0F40A0-C503-8E48-80BD-658F25E06407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EAD0490-EDA5-7948-A541-58DCE61AF862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7F18772-BA5D-9549-9BBC-9EEDE94F1DFD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BC35B3AD-A95F-B342-AACC-74ABA61FB337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8C64636-0348-7C48-92BE-90BA12943898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E46D122-E698-F548-A1B3-E1D4DA2E723F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C3CAABF-2A38-9D47-8486-A2FB27D9A057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5EC6E9C-EF7E-F540-8D91-B2C03ED0215C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EE82B96-80FE-C549-9D08-5CFAC819B4BE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AD40B49-77D2-6A46-A54D-2E9E0CDDA838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1BBD936-DCD8-9547-9E78-EF6227049CC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364A1CB-2151-D143-8125-DF1D6D43082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4EA8B32-0AB9-5040-BB3F-271D58B268D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7D36D3C-FED2-B141-87C2-1BA58B3D3FC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4AB8755-224D-C24D-BAA2-9051BC8024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8E55BCC-EB35-C441-B6B8-2FF66FCC0CEA}"/>
              </a:ext>
            </a:extLst>
          </p:cNvPr>
          <p:cNvSpPr/>
          <p:nvPr/>
        </p:nvSpPr>
        <p:spPr>
          <a:xfrm>
            <a:off x="336987" y="1542071"/>
            <a:ext cx="66060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QM polarization due to the MM part included</a:t>
            </a:r>
            <a: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  <a:t>. </a:t>
            </a:r>
            <a:br>
              <a:rPr lang="en-US" sz="2200" dirty="0">
                <a:solidFill>
                  <a:srgbClr val="FF0000"/>
                </a:solidFill>
                <a:latin typeface="PT Sans" panose="020B0503020203020204"/>
                <a:cs typeface="Calibri" panose="020F0502020204030204" pitchFamily="34" charset="0"/>
              </a:rPr>
            </a:br>
            <a:endParaRPr lang="en-US" sz="2200" dirty="0">
              <a:solidFill>
                <a:srgbClr val="FF0000"/>
              </a:solidFill>
              <a:latin typeface="PT Sans" panose="020B0503020203020204"/>
              <a:cs typeface="Calibri" panose="020F050202020403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AA85111-FF0E-B04B-89C1-32316AEEA5CC}"/>
              </a:ext>
            </a:extLst>
          </p:cNvPr>
          <p:cNvSpPr/>
          <p:nvPr/>
        </p:nvSpPr>
        <p:spPr>
          <a:xfrm>
            <a:off x="1017473" y="5143329"/>
            <a:ext cx="605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Real Space multi-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grid</a:t>
            </a:r>
            <a:r>
              <a:rPr lang="de-DE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Helvetica" pitchFamily="2" charset="0"/>
              </a:rPr>
              <a:t>approach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/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𝑠𝑚𝑒𝑎𝑟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DA59F43B-63C7-7B46-9EBB-BE2669E54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11" y="3932906"/>
                <a:ext cx="6140335" cy="734817"/>
              </a:xfrm>
              <a:prstGeom prst="rect">
                <a:avLst/>
              </a:prstGeom>
              <a:blipFill>
                <a:blip r:embed="rId3"/>
                <a:stretch>
                  <a:fillRect t="-132203" b="-171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4906495F-B886-6A4E-BDF2-0153AF0461B3}"/>
              </a:ext>
            </a:extLst>
          </p:cNvPr>
          <p:cNvSpPr/>
          <p:nvPr/>
        </p:nvSpPr>
        <p:spPr>
          <a:xfrm>
            <a:off x="3752663" y="4287249"/>
            <a:ext cx="5677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de-DE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/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𝑒𝑙𝑒𝑐𝑡𝑟𝑜𝑠𝑡𝑎𝑡𝑖𝑐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𝑀𝑀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𝑀𝑀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𝐫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𝑠𝑚𝑒𝑎𝑟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𝐫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B27C182E-9C56-7B40-9FBB-6B2B4B9A8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643" y="2521261"/>
                <a:ext cx="5206746" cy="818814"/>
              </a:xfrm>
              <a:prstGeom prst="rect">
                <a:avLst/>
              </a:prstGeom>
              <a:blipFill>
                <a:blip r:embed="rId4"/>
                <a:stretch>
                  <a:fillRect t="-132308" b="-18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3995F98-FC84-4FBF-8DB9-0CC984ACEA89}"/>
              </a:ext>
            </a:extLst>
          </p:cNvPr>
          <p:cNvSpPr/>
          <p:nvPr/>
        </p:nvSpPr>
        <p:spPr>
          <a:xfrm>
            <a:off x="9194417" y="1400310"/>
            <a:ext cx="1109335" cy="10962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64E2B9-D503-48D6-B70A-ECC5BD257C79}"/>
              </a:ext>
            </a:extLst>
          </p:cNvPr>
          <p:cNvSpPr/>
          <p:nvPr/>
        </p:nvSpPr>
        <p:spPr>
          <a:xfrm>
            <a:off x="7960333" y="1361364"/>
            <a:ext cx="1061593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B480BB-45C6-461A-99CE-D5E89864334C}"/>
              </a:ext>
            </a:extLst>
          </p:cNvPr>
          <p:cNvSpPr/>
          <p:nvPr/>
        </p:nvSpPr>
        <p:spPr>
          <a:xfrm>
            <a:off x="9021926" y="1567044"/>
            <a:ext cx="17249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87F6667-5FC4-4CDC-B0AD-1C228AD54590}"/>
              </a:ext>
            </a:extLst>
          </p:cNvPr>
          <p:cNvSpPr/>
          <p:nvPr/>
        </p:nvSpPr>
        <p:spPr>
          <a:xfrm>
            <a:off x="10303752" y="1613148"/>
            <a:ext cx="148732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Google Shape;82;p1">
            <a:extLst>
              <a:ext uri="{FF2B5EF4-FFF2-40B4-BE49-F238E27FC236}">
                <a16:creationId xmlns:a16="http://schemas.microsoft.com/office/drawing/2014/main" id="{4BD031F2-602A-4DE3-A0FC-6DF973D926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535" y="1466623"/>
            <a:ext cx="4958969" cy="11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B42ED26-4B5E-47A1-8F0A-50901361F3B0}"/>
              </a:ext>
            </a:extLst>
          </p:cNvPr>
          <p:cNvSpPr/>
          <p:nvPr/>
        </p:nvSpPr>
        <p:spPr>
          <a:xfrm>
            <a:off x="7960332" y="1418194"/>
            <a:ext cx="2305329" cy="10965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1EEBFEC-9650-409C-9A92-A86FA1C797B0}"/>
              </a:ext>
            </a:extLst>
          </p:cNvPr>
          <p:cNvSpPr/>
          <p:nvPr/>
        </p:nvSpPr>
        <p:spPr>
          <a:xfrm>
            <a:off x="10265662" y="1613148"/>
            <a:ext cx="207047" cy="42016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4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F74114-8791-4A5D-AB67-BCC6CB9A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0" y="2935975"/>
            <a:ext cx="1238788" cy="1009574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FBC4D3A1-5073-4D1B-92BB-FBD64D15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98" y="2938460"/>
            <a:ext cx="1238788" cy="1009574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8E35FDA2-F52B-48D8-B622-108D682B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82" y="3946193"/>
            <a:ext cx="1238788" cy="1009574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43726DA4-BC94-4893-B676-56FAE821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859" y="3942926"/>
            <a:ext cx="1238788" cy="1009574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276EA788-2184-4F83-997C-91E69112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06" y="2940427"/>
            <a:ext cx="1238788" cy="1009574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C7C3699D-1044-49FC-8862-131101DF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50" y="4941631"/>
            <a:ext cx="1238788" cy="1009574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51F86158-C977-4AD4-9C3A-3F34D468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35" y="4947481"/>
            <a:ext cx="1238788" cy="1009574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FB93B71B-4915-4733-A9EA-136FA65B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11" y="4932473"/>
            <a:ext cx="1238788" cy="1009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1138C-9BF1-9743-B63E-2A762FA3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0000"/>
            <a:ext cx="11072813" cy="926326"/>
          </a:xfrm>
        </p:spPr>
        <p:txBody>
          <a:bodyPr/>
          <a:lstStyle/>
          <a:p>
            <a:pPr algn="l"/>
            <a:r>
              <a:rPr lang="en-GB" b="1" dirty="0"/>
              <a:t>Fully periodic QM/MM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5C88C-9906-9647-9FE9-674EF553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303AEA7E-F295-A547-98A0-6B10533C0C9B}"/>
              </a:ext>
            </a:extLst>
          </p:cNvPr>
          <p:cNvGrpSpPr>
            <a:grpSpLocks noChangeAspect="1"/>
          </p:cNvGrpSpPr>
          <p:nvPr/>
        </p:nvGrpSpPr>
        <p:grpSpPr>
          <a:xfrm>
            <a:off x="1102818" y="3550767"/>
            <a:ext cx="2963105" cy="1796485"/>
            <a:chOff x="628650" y="1511300"/>
            <a:chExt cx="3435350" cy="2082800"/>
          </a:xfrm>
        </p:grpSpPr>
        <p:sp>
          <p:nvSpPr>
            <p:cNvPr id="322" name="Rounded Rectangle 321">
              <a:extLst>
                <a:ext uri="{FF2B5EF4-FFF2-40B4-BE49-F238E27FC236}">
                  <a16:creationId xmlns:a16="http://schemas.microsoft.com/office/drawing/2014/main" id="{0BFFCAFF-3823-454F-9FC4-8C736B184784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2DE8AEF4-E3CB-FD4A-B1C5-9CE15353D234}"/>
                </a:ext>
              </a:extLst>
            </p:cNvPr>
            <p:cNvSpPr/>
            <p:nvPr/>
          </p:nvSpPr>
          <p:spPr>
            <a:xfrm>
              <a:off x="1434382" y="1972120"/>
              <a:ext cx="1413072" cy="1147813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A95684F3-ABFB-7B46-B7EA-194306C6101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6EA7A144-E700-6E44-8A0C-B0E6D5C5B1CD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AE3B0031-A8FF-0445-A473-44C1F999B890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435" name="Hexagon 434">
                <a:extLst>
                  <a:ext uri="{FF2B5EF4-FFF2-40B4-BE49-F238E27FC236}">
                    <a16:creationId xmlns:a16="http://schemas.microsoft.com/office/drawing/2014/main" id="{43B99D63-AAE2-4E4E-969B-106DE7A7A754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4996C0FE-B9F5-254A-A638-7F9E6AFB888D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18B510A5-5E31-A64E-8605-487DDBC85F71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A771203E-243A-8D43-868B-90F1E0245A33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699AE061-878F-0148-8A79-3CDFDB2F0B38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D157E37A-9948-3041-A47F-6B87743DB9B7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20812E99-A18D-A148-BC39-B7050D36BA37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CD2C307-043C-A94F-903F-6F971847D1C6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5C93D7F3-50FB-1449-A07A-7FAF03144BC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1EE8429-BE4E-C24B-AF7F-F402461355B2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F15481E-93D5-B64A-B0C6-F5A77A2AA6EE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E416B051-45EE-BE4A-AA62-7B995A612699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16D80C04-A67A-BC4A-9214-926F1ADCE9E9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41A9BFEF-1EA9-6C44-B0F5-55A1093CC45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20F1677E-84EC-BF46-B475-5808B70CF21E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463B189-2DB2-7248-887D-907135717BCD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59E70F12-84C5-9745-BB5F-3E68DBE116F7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1FE7312E-5013-2D4C-B32C-9D705D974282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DCBFD312-B106-7840-81F1-A60A3C61A6FE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A341844-9F5E-D942-B5F3-23F3DB196A48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EA9C6FB3-4679-7346-A412-7E71A863705D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00B1982C-162B-9E4A-9FE0-4D330412D509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8328A2B8-9EE4-CF47-8FB8-3506DFDA2FA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AD161D96-1C71-F644-AA07-99EC91C4AE32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0A5A1DE-37B4-5D47-ACD3-B459A7280FF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AC5157F-774F-5946-9E61-2E3BDFC10719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C6A268A7-9449-EA41-B4B3-04DC9C46BB62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B1995621-BB64-FC44-8C37-F96B89789945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0767E7E0-6D96-7E44-9139-E92E5E69BA4D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7301DD27-8BFD-C748-A451-627FF9BAA904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CF9685E-9EC1-D64C-A48C-F996B5B1EF75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4445A179-ECCC-B747-9940-79C42106588D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EFB88AF3-8E71-394D-A74D-DB4A0D317FF2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5AE0C76F-785C-BE4F-A328-73DAD711E1A3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7FAF6A80-348C-7E4D-B0F3-EC2F334948E5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419C3119-7978-4F41-BD30-935136391A93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BA698D9C-6BD1-E848-B52B-0E49A65E97D0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5E369D2E-5477-C94A-B5DA-588A6D53A4FC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C818F625-DC95-AC4F-8C52-05F05A04DD9B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410C178A-27D1-A842-A9FD-F0365F318E9C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C6EAB30-02D0-5E4D-AB73-5EF91C98B516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043798A-5D5D-7A45-9E10-181062D7364B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4B7AC06-1B8B-B046-BE5F-F35B1E08FB49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9229DCB3-2336-1547-86C8-978E86F38F7D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69AB1FD7-FE2A-264E-989B-4EA9C34AE71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DA1D0178-4964-5542-B1A1-5E757C6EF0A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BB806B97-3F0F-2742-98CB-0DAC30240EA0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516A6F95-7D86-144C-A2DB-8FC48B27641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1D0131A9-504E-8E49-AA61-2900087D0A1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5D41ED4-1F5C-6340-A2BD-5442DA53D5F4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11F5CF4F-5D16-084E-8422-EE2F744AFBF5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D8A78BCA-E381-3D4E-BA55-D75E1E545E9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7AEDEFFA-2259-F44D-A5B2-A970C8B0DAF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622E2C12-FEA3-CF40-A030-E00D9FBB680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97E5733E-EA5A-B441-A2BF-20CCAA55152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DFC9FDD-FC23-554F-92E4-3D8145883F31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60F79127-5F5A-0940-BC94-DA5B6B155E2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A62A493D-39E7-1249-AB94-21BB051C7E4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4AD7FF84-57C8-3045-9F15-7630211070A3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D441099F-8131-4D42-9A20-E6B162F148D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51439E74-C319-9549-A422-63005CD85F6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4A459FED-DD8C-ED4A-B6BC-B1B514E57C9D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967FB87F-2F58-9F4E-8023-2AF0CB6EEA16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893A5EE2-E7E9-4545-B521-40C607D1934C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8C4A0538-E5F4-8741-A2D9-44FEA9F4272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4EE11CD7-E95C-CB48-9166-C62AB4800F8B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757D035-C559-5B42-859C-E9066DCEA25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AA8291CF-C7E7-B145-9618-2B794281AB6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AF001982-59C3-D047-8E62-699DB0CD9D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1A85E15-1D57-C34C-86F9-3191ECC2570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ACC92605-8F4E-B74E-839E-4821B21BB30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61768C54-638E-2F4D-9DAA-E70DA0C5AE87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926F8D82-D3C8-0E43-A3B3-7B99234A00D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CD9D33CD-292C-B148-A17D-DFAB507B5B65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513A7B5E-D6B6-3940-A486-D17BD00C757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98101999-9A9D-BE4B-A34E-42E3C63F6D0A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62F4E48-ED46-D946-985F-230413C1E20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1EFFF8A7-8A2E-9348-8EE9-43F45E0A716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58E97D7-2177-054A-A986-A6B41FFD70FA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42BA742-DF47-7E4A-960F-2020C06286DB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A7A7E2E6-16CC-C840-8B0C-0CAC7D4DC200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64D24A0E-6B76-7540-A8AB-69C2C1284427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9889C5B-8756-1C44-9A5F-A667627E7EC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504FC715-1E02-D242-BF2B-6741630390A0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69C6852E-6640-3B46-AA42-7D4C377DE23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26A94DFE-A250-A44E-99AC-B440311332AB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E0C7EB52-CCC3-9E4D-B651-9D4152B25F61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04CF4D30-5CF7-6145-832D-A91EF59269A1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BC940D2-659F-7745-849F-2FBAF632689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F9C4DF67-5DC8-BC41-8F5E-4A38B4491B7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0E19036D-50CF-6941-86A5-853A53169134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AA0B05D9-544F-BD4E-A3E5-6EC155B06E0E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35010DEC-0ACF-8241-A1DD-DE4E85604EA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D8EFDC73-89D4-CC4D-BD6E-3487F8AE20EF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ECAF2705-3C30-3341-ADA0-5659D6927EB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3674922-2857-364D-8245-BBFBB18DEA0C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69442895-31F5-A746-9E34-C223FB97B45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48F4DFE-B347-4549-AB44-48C666D9DED1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5816106-F2C8-DC48-B508-CFAFDAB4776D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2BA0734-4B50-C44F-9673-63AFBCC842D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321D74D-C8B6-4E47-8EB3-933A6993E537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3AA3C4CA-8195-0941-9DA5-59A27642FD9B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F4946811-3B2F-934F-935B-9181446D1C24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CCCD7F6A-8D73-D243-8156-74BEF2AA5CF4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B69C6EB4-397B-1343-A80D-3D987613924A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D8596FFC-3E89-F541-A97C-7D661291E0C2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113D7EC5-6AAD-B54B-8BA2-3AB82A830645}"/>
                  </a:ext>
                </a:extLst>
              </p:cNvPr>
              <p:cNvCxnSpPr>
                <a:endCxn id="358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D2D7E2B4-0500-4744-A524-A7067F7C3E75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39FDE06E-525E-E047-BF2B-BB58C665A216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9163935A-3086-024D-8AB0-363052ECF3D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CDF33DD7-F3AC-DE47-A371-DA3A2FC30B16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9777745-C3D4-F541-8B75-7279CA516961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42E444A4-D268-2645-A343-59EFC7154A2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925760A8-EA68-1A48-BF9D-B2B17264225B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D74C52E9-DBDE-7247-9899-D75D0AF1589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811C766-5970-EF4C-A32E-7E59EFF99B33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78336C83-D1CA-764B-BEDD-B3CFCDCBFE76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BC7A248-193B-B742-88AF-4C599493C6ED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65E43FC4-2D39-3C4D-8DBA-CBC26C2A0DF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9FD8997D-CCE3-3346-9795-53DACC68F245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D849A6A-2942-D84C-9CDA-DD1D12C54B4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D8D09866-91C3-2A45-88D5-15D49A9CFB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18CE5D46-F5B5-B348-AF76-D006D104D576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EC05154-3993-0E4D-9982-9D6F14887BF1}"/>
              </a:ext>
            </a:extLst>
          </p:cNvPr>
          <p:cNvGrpSpPr/>
          <p:nvPr/>
        </p:nvGrpSpPr>
        <p:grpSpPr>
          <a:xfrm>
            <a:off x="4381187" y="3622779"/>
            <a:ext cx="2291868" cy="1560949"/>
            <a:chOff x="4381187" y="3622779"/>
            <a:chExt cx="2291868" cy="1560949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50485F-22B2-B145-A574-8CCD33167AD1}"/>
                </a:ext>
              </a:extLst>
            </p:cNvPr>
            <p:cNvCxnSpPr>
              <a:cxnSpLocks/>
            </p:cNvCxnSpPr>
            <p:nvPr/>
          </p:nvCxnSpPr>
          <p:spPr>
            <a:xfrm>
              <a:off x="4431864" y="4456948"/>
              <a:ext cx="2241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9C31D86-61B8-3548-9D34-C6E78C3139E4}"/>
                </a:ext>
              </a:extLst>
            </p:cNvPr>
            <p:cNvSpPr txBox="1"/>
            <p:nvPr/>
          </p:nvSpPr>
          <p:spPr>
            <a:xfrm>
              <a:off x="4381187" y="3622779"/>
              <a:ext cx="2282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rgbClr val="0070C0"/>
                  </a:solidFill>
                  <a:latin typeface="PT Sans" panose="020B0503020203020204" pitchFamily="34" charset="77"/>
                </a:rPr>
                <a:t>Blöchl</a:t>
              </a:r>
              <a:r>
                <a:rPr lang="en-GB" sz="2400" b="1" dirty="0">
                  <a:solidFill>
                    <a:srgbClr val="0070C0"/>
                  </a:solidFill>
                  <a:latin typeface="PT Sans" panose="020B0503020203020204" pitchFamily="34" charset="77"/>
                </a:rPr>
                <a:t> scheme</a:t>
              </a:r>
            </a:p>
          </p:txBody>
        </p:sp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C1C9335E-09F2-164B-988B-B1237E9B193C}"/>
                </a:ext>
              </a:extLst>
            </p:cNvPr>
            <p:cNvSpPr txBox="1"/>
            <p:nvPr/>
          </p:nvSpPr>
          <p:spPr>
            <a:xfrm>
              <a:off x="4579708" y="4537397"/>
              <a:ext cx="1921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PT Sans" panose="020B0503020203020204" pitchFamily="34" charset="77"/>
                </a:rPr>
                <a:t>De-coupling &amp; Re-coupling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7C07EF3-ED1A-FA48-A646-4D8DDB519983}"/>
              </a:ext>
            </a:extLst>
          </p:cNvPr>
          <p:cNvGrpSpPr/>
          <p:nvPr/>
        </p:nvGrpSpPr>
        <p:grpSpPr>
          <a:xfrm>
            <a:off x="6842756" y="2862000"/>
            <a:ext cx="5294877" cy="3240526"/>
            <a:chOff x="6842756" y="2862000"/>
            <a:chExt cx="5294877" cy="3240526"/>
          </a:xfrm>
        </p:grpSpPr>
        <p:pic>
          <p:nvPicPr>
            <p:cNvPr id="460" name="Picture 459" descr="A circuit board&#10;&#10;Description automatically generated">
              <a:extLst>
                <a:ext uri="{FF2B5EF4-FFF2-40B4-BE49-F238E27FC236}">
                  <a16:creationId xmlns:a16="http://schemas.microsoft.com/office/drawing/2014/main" id="{B6C4531A-EF1B-3D49-A9A6-AA48ED3A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0483" y="3942000"/>
              <a:ext cx="1771200" cy="1080000"/>
            </a:xfrm>
            <a:prstGeom prst="rect">
              <a:avLst/>
            </a:prstGeom>
          </p:spPr>
        </p:pic>
        <p:pic>
          <p:nvPicPr>
            <p:cNvPr id="594" name="Picture 593" descr="A circuit board&#10;&#10;Description automatically generated">
              <a:extLst>
                <a:ext uri="{FF2B5EF4-FFF2-40B4-BE49-F238E27FC236}">
                  <a16:creationId xmlns:a16="http://schemas.microsoft.com/office/drawing/2014/main" id="{1997AD7F-717B-A744-ACBC-CAEB551C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3942526"/>
              <a:ext cx="1771200" cy="1080000"/>
            </a:xfrm>
            <a:prstGeom prst="rect">
              <a:avLst/>
            </a:prstGeom>
          </p:spPr>
        </p:pic>
        <p:pic>
          <p:nvPicPr>
            <p:cNvPr id="597" name="Picture 596" descr="A circuit board&#10;&#10;Description automatically generated">
              <a:extLst>
                <a:ext uri="{FF2B5EF4-FFF2-40B4-BE49-F238E27FC236}">
                  <a16:creationId xmlns:a16="http://schemas.microsoft.com/office/drawing/2014/main" id="{478811A0-D9BB-ED4F-88F4-52BC223A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5022000"/>
              <a:ext cx="1771200" cy="1080000"/>
            </a:xfrm>
            <a:prstGeom prst="rect">
              <a:avLst/>
            </a:prstGeom>
          </p:spPr>
        </p:pic>
        <p:pic>
          <p:nvPicPr>
            <p:cNvPr id="598" name="Picture 597" descr="A circuit board&#10;&#10;Description automatically generated">
              <a:extLst>
                <a:ext uri="{FF2B5EF4-FFF2-40B4-BE49-F238E27FC236}">
                  <a16:creationId xmlns:a16="http://schemas.microsoft.com/office/drawing/2014/main" id="{F4F3276D-08FE-524A-9A19-7BF98C8F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5022526"/>
              <a:ext cx="1771200" cy="1080000"/>
            </a:xfrm>
            <a:prstGeom prst="rect">
              <a:avLst/>
            </a:prstGeom>
          </p:spPr>
        </p:pic>
        <p:pic>
          <p:nvPicPr>
            <p:cNvPr id="599" name="Picture 598" descr="A circuit board&#10;&#10;Description automatically generated">
              <a:extLst>
                <a:ext uri="{FF2B5EF4-FFF2-40B4-BE49-F238E27FC236}">
                  <a16:creationId xmlns:a16="http://schemas.microsoft.com/office/drawing/2014/main" id="{CC201C72-B2B3-F74B-A078-497C25565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6842756" y="2862000"/>
              <a:ext cx="1771200" cy="1080000"/>
            </a:xfrm>
            <a:prstGeom prst="rect">
              <a:avLst/>
            </a:prstGeom>
          </p:spPr>
        </p:pic>
        <p:pic>
          <p:nvPicPr>
            <p:cNvPr id="600" name="Picture 599" descr="A circuit board&#10;&#10;Description automatically generated">
              <a:extLst>
                <a:ext uri="{FF2B5EF4-FFF2-40B4-BE49-F238E27FC236}">
                  <a16:creationId xmlns:a16="http://schemas.microsoft.com/office/drawing/2014/main" id="{3D6F6849-30F3-B74C-A56B-DE610ED38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8600483" y="2862000"/>
              <a:ext cx="1771200" cy="1080000"/>
            </a:xfrm>
            <a:prstGeom prst="rect">
              <a:avLst/>
            </a:prstGeom>
          </p:spPr>
        </p:pic>
        <p:pic>
          <p:nvPicPr>
            <p:cNvPr id="601" name="Picture 600" descr="A circuit board&#10;&#10;Description automatically generated">
              <a:extLst>
                <a:ext uri="{FF2B5EF4-FFF2-40B4-BE49-F238E27FC236}">
                  <a16:creationId xmlns:a16="http://schemas.microsoft.com/office/drawing/2014/main" id="{5590B50E-6435-9D4F-87B1-E30CDBC3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3942000"/>
              <a:ext cx="1771200" cy="1080000"/>
            </a:xfrm>
            <a:prstGeom prst="rect">
              <a:avLst/>
            </a:prstGeom>
          </p:spPr>
        </p:pic>
        <p:pic>
          <p:nvPicPr>
            <p:cNvPr id="602" name="Picture 601" descr="A circuit board&#10;&#10;Description automatically generated">
              <a:extLst>
                <a:ext uri="{FF2B5EF4-FFF2-40B4-BE49-F238E27FC236}">
                  <a16:creationId xmlns:a16="http://schemas.microsoft.com/office/drawing/2014/main" id="{C08CCEDB-3A0D-5F45-9462-9C02934B9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5022526"/>
              <a:ext cx="1771200" cy="1080000"/>
            </a:xfrm>
            <a:prstGeom prst="rect">
              <a:avLst/>
            </a:prstGeom>
          </p:spPr>
        </p:pic>
        <p:pic>
          <p:nvPicPr>
            <p:cNvPr id="603" name="Picture 602" descr="A circuit board&#10;&#10;Description automatically generated">
              <a:extLst>
                <a:ext uri="{FF2B5EF4-FFF2-40B4-BE49-F238E27FC236}">
                  <a16:creationId xmlns:a16="http://schemas.microsoft.com/office/drawing/2014/main" id="{AA2E2619-DF04-4B4E-9C70-D86F61DF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0366433" y="2862000"/>
              <a:ext cx="1771200" cy="1080000"/>
            </a:xfrm>
            <a:prstGeom prst="rect">
              <a:avLst/>
            </a:prstGeom>
          </p:spPr>
        </p:pic>
      </p:grpSp>
      <p:sp>
        <p:nvSpPr>
          <p:cNvPr id="606" name="Rectangle 605">
            <a:extLst>
              <a:ext uri="{FF2B5EF4-FFF2-40B4-BE49-F238E27FC236}">
                <a16:creationId xmlns:a16="http://schemas.microsoft.com/office/drawing/2014/main" id="{971B9277-D62E-6742-B8CD-A949CB96D94C}"/>
              </a:ext>
            </a:extLst>
          </p:cNvPr>
          <p:cNvSpPr/>
          <p:nvPr/>
        </p:nvSpPr>
        <p:spPr>
          <a:xfrm>
            <a:off x="2133732" y="6148085"/>
            <a:ext cx="6582771" cy="25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buSzPct val="100000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Laino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T; Mohamed, F;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Laio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A;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Parrinello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M. </a:t>
            </a:r>
            <a:r>
              <a:rPr lang="en-GB" sz="800" u="sng" dirty="0">
                <a:solidFill>
                  <a:schemeClr val="tx1">
                    <a:lumMod val="50000"/>
                    <a:lumOff val="50000"/>
                  </a:schemeClr>
                </a:solidFill>
                <a:uFill>
                  <a:solidFill>
                    <a:srgbClr val="0563C1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 OF CHEMICAL THEORY AND COMPUTATION, 1 (6), 1176-1184 (2005).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781FB10-3199-4D20-B436-EF5840169A04}"/>
              </a:ext>
            </a:extLst>
          </p:cNvPr>
          <p:cNvSpPr txBox="1"/>
          <p:nvPr/>
        </p:nvSpPr>
        <p:spPr>
          <a:xfrm>
            <a:off x="699190" y="1408712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QM-QM periodic interactions are threated efficiently with Quickstep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1217B0A-B92D-41DE-9A4E-91A7F3647878}"/>
              </a:ext>
            </a:extLst>
          </p:cNvPr>
          <p:cNvSpPr txBox="1"/>
          <p:nvPr/>
        </p:nvSpPr>
        <p:spPr>
          <a:xfrm>
            <a:off x="699190" y="1785572"/>
            <a:ext cx="110728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Unless the QM and MM box have same dimensions the QM images over PBC will have incorrect periodicity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A1235-DF94-468C-B421-0F39A50714DB}"/>
              </a:ext>
            </a:extLst>
          </p:cNvPr>
          <p:cNvSpPr txBox="1"/>
          <p:nvPr/>
        </p:nvSpPr>
        <p:spPr>
          <a:xfrm>
            <a:off x="699190" y="2480819"/>
            <a:ext cx="105729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 err="1">
                <a:latin typeface="PT Sans" panose="020B0503020203020204"/>
              </a:rPr>
              <a:t>Blöchl</a:t>
            </a:r>
            <a:r>
              <a:rPr lang="en-GB" sz="2200" dirty="0">
                <a:latin typeface="PT Sans" panose="020B0503020203020204"/>
              </a:rPr>
              <a:t> scheme is used in CP2K to restore full system box periodicity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0E0AD-1496-4164-96F2-9564C2614EA9}"/>
              </a:ext>
            </a:extLst>
          </p:cNvPr>
          <p:cNvSpPr txBox="1"/>
          <p:nvPr/>
        </p:nvSpPr>
        <p:spPr>
          <a:xfrm>
            <a:off x="699190" y="1008699"/>
            <a:ext cx="111746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200" dirty="0">
                <a:latin typeface="PT Sans" panose="020B0503020203020204"/>
              </a:rPr>
              <a:t>GEEP projects electrostatic potential from point charges onto the multi-grid of QM box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A85201D-6EF0-41F5-951F-D6C63D48D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040" y="3946801"/>
            <a:ext cx="1218571" cy="9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161D-C98E-AA47-8389-658B1101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Tutorial: GROMACS + CP2K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29EE-3850-9442-9648-AD906BDF9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Lecture recap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Gromacs-CP2K interface for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Setting up a simple QM/MM calculation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US" dirty="0"/>
              <a:t>Umbrella sampling with QM/MM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r>
              <a:rPr lang="en-GB" dirty="0"/>
              <a:t>Protein simulations and non-standard QM input parameters</a:t>
            </a:r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  <a:p>
            <a:pPr marL="457200" indent="-457200">
              <a:buClr>
                <a:srgbClr val="0070C0"/>
              </a:buClr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8D3F-6405-FE43-B28F-4B86351E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21FC10FA-FC89-4D4D-B91F-241A550B63C4}"/>
              </a:ext>
            </a:extLst>
          </p:cNvPr>
          <p:cNvSpPr/>
          <p:nvPr/>
        </p:nvSpPr>
        <p:spPr>
          <a:xfrm>
            <a:off x="171326" y="3279068"/>
            <a:ext cx="9079205" cy="26931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6F43ABD-9871-4634-BB30-574AD7B39601}"/>
              </a:ext>
            </a:extLst>
          </p:cNvPr>
          <p:cNvSpPr/>
          <p:nvPr/>
        </p:nvSpPr>
        <p:spPr>
          <a:xfrm>
            <a:off x="526433" y="1213539"/>
            <a:ext cx="5690751" cy="11101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83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title"/>
          </p:nvPr>
        </p:nvSpPr>
        <p:spPr>
          <a:xfrm>
            <a:off x="540000" y="270000"/>
            <a:ext cx="8220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ans"/>
              <a:buNone/>
            </a:pPr>
            <a:r>
              <a:rPr lang="en-US" b="1" dirty="0"/>
              <a:t>GROMACS-CP2K Interface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15CF8-E106-9849-B9B9-E8A299D9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8" name="Google Shape;68;p1"/>
          <p:cNvSpPr txBox="1"/>
          <p:nvPr/>
        </p:nvSpPr>
        <p:spPr>
          <a:xfrm>
            <a:off x="287590" y="2095816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 dirty="0">
                <a:solidFill>
                  <a:srgbClr val="0433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Quickstep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Mixed Gaussian and Plane wave basis implementation of Density Functional Theory</a:t>
            </a:r>
            <a:endParaRPr dirty="0"/>
          </a:p>
        </p:txBody>
      </p:sp>
      <p:sp>
        <p:nvSpPr>
          <p:cNvPr id="75" name="Google Shape;75;p1"/>
          <p:cNvSpPr txBox="1"/>
          <p:nvPr/>
        </p:nvSpPr>
        <p:spPr>
          <a:xfrm>
            <a:off x="3342728" y="2685246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76" name="Google Shape;76;p1"/>
          <p:cNvSpPr txBox="1"/>
          <p:nvPr/>
        </p:nvSpPr>
        <p:spPr>
          <a:xfrm>
            <a:off x="287590" y="3075418"/>
            <a:ext cx="66406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DC3E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GEEP</a:t>
            </a:r>
            <a:r>
              <a:rPr lang="en-US" sz="2000" b="1" dirty="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Gaussian Expansion of Electrostatic Potential (GEEP) to compute the QM/MM coupling</a:t>
            </a:r>
            <a:endParaRPr dirty="0"/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837" y="1333941"/>
            <a:ext cx="942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 descr="Gromac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188" y="4089437"/>
            <a:ext cx="26670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347837" y="4448548"/>
            <a:ext cx="664064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2000"/>
              <a:buFont typeface="Twentieth Century"/>
              <a:buNone/>
            </a:pPr>
            <a:r>
              <a:rPr lang="en-US" sz="2000" b="0" i="0" u="none" strike="noStrike" cap="none">
                <a:solidFill>
                  <a:srgbClr val="54823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Forcefield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MM-MM interactions both bonded and non-bonded (PME) </a:t>
            </a:r>
            <a:endParaRPr sz="18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3402975" y="5037022"/>
            <a:ext cx="358265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+</a:t>
            </a:r>
            <a:endParaRPr/>
          </a:p>
        </p:txBody>
      </p:sp>
      <p:sp>
        <p:nvSpPr>
          <p:cNvPr id="81" name="Google Shape;81;p1"/>
          <p:cNvSpPr txBox="1"/>
          <p:nvPr/>
        </p:nvSpPr>
        <p:spPr>
          <a:xfrm>
            <a:off x="347837" y="5428150"/>
            <a:ext cx="66406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Integration</a:t>
            </a:r>
            <a:r>
              <a:rPr lang="en-US" sz="2000" b="1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Classical MD using fully periodic QM/MM forces</a:t>
            </a:r>
            <a:endParaRPr sz="1800">
              <a:solidFill>
                <a:srgbClr val="0C0C0C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2" name="Google Shape;8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3519" y="2083991"/>
            <a:ext cx="4958969" cy="1111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BF24136-83A3-3B4B-A1EE-1A0D5A21CEA7}"/>
              </a:ext>
            </a:extLst>
          </p:cNvPr>
          <p:cNvGrpSpPr>
            <a:grpSpLocks noChangeAspect="1"/>
          </p:cNvGrpSpPr>
          <p:nvPr/>
        </p:nvGrpSpPr>
        <p:grpSpPr>
          <a:xfrm>
            <a:off x="7285394" y="3459776"/>
            <a:ext cx="4156464" cy="2520000"/>
            <a:chOff x="628650" y="1511300"/>
            <a:chExt cx="3435350" cy="2082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421D7B7-0861-9047-B305-4CFAE4C8193B}"/>
                </a:ext>
              </a:extLst>
            </p:cNvPr>
            <p:cNvSpPr/>
            <p:nvPr/>
          </p:nvSpPr>
          <p:spPr>
            <a:xfrm>
              <a:off x="628650" y="1511300"/>
              <a:ext cx="3435350" cy="2082800"/>
            </a:xfrm>
            <a:prstGeom prst="roundRect">
              <a:avLst/>
            </a:prstGeom>
            <a:solidFill>
              <a:srgbClr val="52AF7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2519878-13FB-254C-B65D-F0C9AE2BC129}"/>
                </a:ext>
              </a:extLst>
            </p:cNvPr>
            <p:cNvSpPr/>
            <p:nvPr/>
          </p:nvSpPr>
          <p:spPr>
            <a:xfrm>
              <a:off x="1460500" y="1955800"/>
              <a:ext cx="1384300" cy="1206500"/>
            </a:xfrm>
            <a:prstGeom prst="roundRect">
              <a:avLst/>
            </a:prstGeom>
            <a:solidFill>
              <a:srgbClr val="F08F3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E4C41D-092C-954F-BC7A-DA92655321C6}"/>
                </a:ext>
              </a:extLst>
            </p:cNvPr>
            <p:cNvSpPr txBox="1"/>
            <p:nvPr/>
          </p:nvSpPr>
          <p:spPr>
            <a:xfrm>
              <a:off x="3365500" y="1593334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Helvetica"/>
                  <a:cs typeface="Helvetica"/>
                </a:rPr>
                <a:t>MM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FCEEC0-79A5-724E-A21F-771839FB54B5}"/>
                </a:ext>
              </a:extLst>
            </p:cNvPr>
            <p:cNvSpPr txBox="1"/>
            <p:nvPr/>
          </p:nvSpPr>
          <p:spPr>
            <a:xfrm>
              <a:off x="2186106" y="2084305"/>
              <a:ext cx="698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Helvetica"/>
                  <a:cs typeface="Helvetica"/>
                </a:rPr>
                <a:t>QM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8345251-D713-D642-B942-5D91E1D9CDA2}"/>
                </a:ext>
              </a:extLst>
            </p:cNvPr>
            <p:cNvGrpSpPr/>
            <p:nvPr/>
          </p:nvGrpSpPr>
          <p:grpSpPr>
            <a:xfrm>
              <a:off x="1038225" y="2116355"/>
              <a:ext cx="1063626" cy="499545"/>
              <a:chOff x="4946649" y="2730800"/>
              <a:chExt cx="1063626" cy="499545"/>
            </a:xfrm>
          </p:grpSpPr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3AE826CB-8734-AC47-9DC2-4A18BBD767D6}"/>
                  </a:ext>
                </a:extLst>
              </p:cNvPr>
              <p:cNvSpPr/>
              <p:nvPr/>
            </p:nvSpPr>
            <p:spPr>
              <a:xfrm>
                <a:off x="5613400" y="2768600"/>
                <a:ext cx="368300" cy="343932"/>
              </a:xfrm>
              <a:prstGeom prst="hexagon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6C2A34-A100-2845-8E21-6D6E240E7A06}"/>
                  </a:ext>
                </a:extLst>
              </p:cNvPr>
              <p:cNvSpPr/>
              <p:nvPr/>
            </p:nvSpPr>
            <p:spPr>
              <a:xfrm>
                <a:off x="56673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6C52B73-6AFB-744D-B277-8E39F1857A33}"/>
                  </a:ext>
                </a:extLst>
              </p:cNvPr>
              <p:cNvCxnSpPr/>
              <p:nvPr/>
            </p:nvCxnSpPr>
            <p:spPr>
              <a:xfrm flipH="1">
                <a:off x="5432425" y="29407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721E40D-C86D-A14A-8A94-C73383DC64BE}"/>
                  </a:ext>
                </a:extLst>
              </p:cNvPr>
              <p:cNvCxnSpPr/>
              <p:nvPr/>
            </p:nvCxnSpPr>
            <p:spPr>
              <a:xfrm flipH="1">
                <a:off x="5299075" y="29414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E1AF3CB-D8A6-5D4E-9860-D541C890633B}"/>
                  </a:ext>
                </a:extLst>
              </p:cNvPr>
              <p:cNvCxnSpPr/>
              <p:nvPr/>
            </p:nvCxnSpPr>
            <p:spPr>
              <a:xfrm flipH="1">
                <a:off x="4984749" y="30659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FDD1131-FEE4-1E49-96AE-79946D62983C}"/>
                  </a:ext>
                </a:extLst>
              </p:cNvPr>
              <p:cNvCxnSpPr/>
              <p:nvPr/>
            </p:nvCxnSpPr>
            <p:spPr>
              <a:xfrm flipH="1">
                <a:off x="5118100" y="30659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0B3C567-9B64-9A4A-B46C-7F7B7750426F}"/>
                  </a:ext>
                </a:extLst>
              </p:cNvPr>
              <p:cNvSpPr/>
              <p:nvPr/>
            </p:nvSpPr>
            <p:spPr>
              <a:xfrm>
                <a:off x="5857875" y="273080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51F591A-DBB0-504D-93C9-187C9CD2CA1F}"/>
                  </a:ext>
                </a:extLst>
              </p:cNvPr>
              <p:cNvSpPr/>
              <p:nvPr/>
            </p:nvSpPr>
            <p:spPr>
              <a:xfrm>
                <a:off x="5575300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841B6FD-E4A5-7C40-8F0E-A9C5CE89186E}"/>
                  </a:ext>
                </a:extLst>
              </p:cNvPr>
              <p:cNvSpPr/>
              <p:nvPr/>
            </p:nvSpPr>
            <p:spPr>
              <a:xfrm>
                <a:off x="5934075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084D476-6A7E-3F40-8A8B-022B1B9A37EF}"/>
                  </a:ext>
                </a:extLst>
              </p:cNvPr>
              <p:cNvSpPr/>
              <p:nvPr/>
            </p:nvSpPr>
            <p:spPr>
              <a:xfrm>
                <a:off x="56673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CEAD656-FF20-9A47-8A0B-88EC48A49743}"/>
                  </a:ext>
                </a:extLst>
              </p:cNvPr>
              <p:cNvSpPr/>
              <p:nvPr/>
            </p:nvSpPr>
            <p:spPr>
              <a:xfrm>
                <a:off x="5857875" y="3074732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3B7BB2-0A90-FE49-8E9D-7D9B18BE38B0}"/>
                  </a:ext>
                </a:extLst>
              </p:cNvPr>
              <p:cNvSpPr/>
              <p:nvPr/>
            </p:nvSpPr>
            <p:spPr>
              <a:xfrm>
                <a:off x="5394326" y="29036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D19BB740-59EC-C147-90BA-1BD911AB6531}"/>
                  </a:ext>
                </a:extLst>
              </p:cNvPr>
              <p:cNvSpPr/>
              <p:nvPr/>
            </p:nvSpPr>
            <p:spPr>
              <a:xfrm>
                <a:off x="5260975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4D8B53C-4BA5-1148-BF2C-C13ABA1152D9}"/>
                  </a:ext>
                </a:extLst>
              </p:cNvPr>
              <p:cNvSpPr/>
              <p:nvPr/>
            </p:nvSpPr>
            <p:spPr>
              <a:xfrm>
                <a:off x="5080000" y="30281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96BF047-A7E8-034C-AF5F-B8A78F2E128A}"/>
                  </a:ext>
                </a:extLst>
              </p:cNvPr>
              <p:cNvSpPr/>
              <p:nvPr/>
            </p:nvSpPr>
            <p:spPr>
              <a:xfrm>
                <a:off x="4946649" y="31547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C1E9ED7-32D6-0742-B4E0-FE1CE784BCCA}"/>
                </a:ext>
              </a:extLst>
            </p:cNvPr>
            <p:cNvGrpSpPr/>
            <p:nvPr/>
          </p:nvGrpSpPr>
          <p:grpSpPr>
            <a:xfrm rot="5400000">
              <a:off x="532968" y="2730812"/>
              <a:ext cx="841376" cy="451526"/>
              <a:chOff x="4946649" y="3515419"/>
              <a:chExt cx="841376" cy="451526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D4A2EDC-2A48-F74C-96E0-0C8ACB16B889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24B080E-7FB9-9A43-94A8-341DE4F93057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14A34E7-DC92-0F4B-A21A-FBE9EDDACAD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CA7C03-3A25-2949-8040-CE531C2BBA0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A63A59A-002B-1B4F-8F41-99EF8D44BD43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5599821-08BF-314A-AC0B-347E901B28C8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76BA064-4D40-7F44-9904-E1145500F097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E063FD6-F3CF-FE47-B8B4-27515409DB5F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2C3B31F-71E7-154A-9495-A049356EB1EF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090964-BFF4-AD41-B816-2B8EFF93725E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4C9058F-A675-7E47-AB86-37C3C571B3CD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47B6C0-997B-C14B-ADB1-2DD0343F871D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43730FD-C5DF-4D49-B50F-56682C79F35A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6B96E-5DC9-924F-A53B-5453B70202C1}"/>
                </a:ext>
              </a:extLst>
            </p:cNvPr>
            <p:cNvGrpSpPr/>
            <p:nvPr/>
          </p:nvGrpSpPr>
          <p:grpSpPr>
            <a:xfrm rot="20303712">
              <a:off x="720726" y="1702629"/>
              <a:ext cx="841376" cy="451526"/>
              <a:chOff x="4946649" y="3515419"/>
              <a:chExt cx="841376" cy="451526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A2C2E5-FCDA-5A42-B381-7698DCF45236}"/>
                  </a:ext>
                </a:extLst>
              </p:cNvPr>
              <p:cNvSpPr/>
              <p:nvPr/>
            </p:nvSpPr>
            <p:spPr>
              <a:xfrm>
                <a:off x="5711825" y="351541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3997123-5076-794C-AC0C-976CD3BF0BE8}"/>
                  </a:ext>
                </a:extLst>
              </p:cNvPr>
              <p:cNvCxnSpPr/>
              <p:nvPr/>
            </p:nvCxnSpPr>
            <p:spPr>
              <a:xfrm flipH="1">
                <a:off x="5432425" y="3677363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8AE5F6E-2524-1C49-840E-E9ACB4B5E834}"/>
                  </a:ext>
                </a:extLst>
              </p:cNvPr>
              <p:cNvCxnSpPr/>
              <p:nvPr/>
            </p:nvCxnSpPr>
            <p:spPr>
              <a:xfrm flipH="1">
                <a:off x="5299075" y="367807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7F5CF8-FCB2-534F-BCB6-5F79D9F15DEF}"/>
                  </a:ext>
                </a:extLst>
              </p:cNvPr>
              <p:cNvCxnSpPr/>
              <p:nvPr/>
            </p:nvCxnSpPr>
            <p:spPr>
              <a:xfrm flipH="1">
                <a:off x="4984749" y="380253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318E23C-305B-0E4D-8256-BCEFBC873FBB}"/>
                  </a:ext>
                </a:extLst>
              </p:cNvPr>
              <p:cNvCxnSpPr/>
              <p:nvPr/>
            </p:nvCxnSpPr>
            <p:spPr>
              <a:xfrm flipH="1">
                <a:off x="5118100" y="3802539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1472C7D-C8F8-744E-8CDE-A6C9BD0A0897}"/>
                  </a:ext>
                </a:extLst>
              </p:cNvPr>
              <p:cNvSpPr/>
              <p:nvPr/>
            </p:nvSpPr>
            <p:spPr>
              <a:xfrm>
                <a:off x="5575300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17CD910-D914-0942-AE7C-276FC78F8D35}"/>
                  </a:ext>
                </a:extLst>
              </p:cNvPr>
              <p:cNvSpPr/>
              <p:nvPr/>
            </p:nvSpPr>
            <p:spPr>
              <a:xfrm>
                <a:off x="571182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EA062D3-B686-5040-92E9-D8BAD5BD7A04}"/>
                  </a:ext>
                </a:extLst>
              </p:cNvPr>
              <p:cNvSpPr/>
              <p:nvPr/>
            </p:nvSpPr>
            <p:spPr>
              <a:xfrm>
                <a:off x="5394326" y="364027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B476058-DEE0-C640-B8A4-2801BFF33B2E}"/>
                  </a:ext>
                </a:extLst>
              </p:cNvPr>
              <p:cNvSpPr/>
              <p:nvPr/>
            </p:nvSpPr>
            <p:spPr>
              <a:xfrm>
                <a:off x="5260975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9ABCB54-D6F1-7E48-B90F-4F879A9AC19D}"/>
                  </a:ext>
                </a:extLst>
              </p:cNvPr>
              <p:cNvSpPr/>
              <p:nvPr/>
            </p:nvSpPr>
            <p:spPr>
              <a:xfrm>
                <a:off x="5080000" y="376473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F042ADE-B9C5-E64C-BAC5-68D82187DD8A}"/>
                  </a:ext>
                </a:extLst>
              </p:cNvPr>
              <p:cNvSpPr/>
              <p:nvPr/>
            </p:nvSpPr>
            <p:spPr>
              <a:xfrm>
                <a:off x="4946649" y="389134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C9EEE65-8F14-9442-BCA9-4A9BD1AC72DC}"/>
                  </a:ext>
                </a:extLst>
              </p:cNvPr>
              <p:cNvCxnSpPr/>
              <p:nvPr/>
            </p:nvCxnSpPr>
            <p:spPr>
              <a:xfrm flipH="1">
                <a:off x="5616574" y="35532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377FCBF-D8E0-6742-A69D-0EC30E2012E7}"/>
                  </a:ext>
                </a:extLst>
              </p:cNvPr>
              <p:cNvCxnSpPr/>
              <p:nvPr/>
            </p:nvCxnSpPr>
            <p:spPr>
              <a:xfrm flipH="1" flipV="1">
                <a:off x="5616575" y="3675801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08A4CB1-B719-754D-A742-A6E1F3735AB4}"/>
                </a:ext>
              </a:extLst>
            </p:cNvPr>
            <p:cNvGrpSpPr/>
            <p:nvPr/>
          </p:nvGrpSpPr>
          <p:grpSpPr>
            <a:xfrm>
              <a:off x="1917765" y="1561493"/>
              <a:ext cx="228535" cy="330481"/>
              <a:chOff x="4493120" y="4093618"/>
              <a:chExt cx="228535" cy="3304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E7AC0510-BCC0-2E4A-B291-C468F6537967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BFDE43A-E09F-DF43-B720-FDD814AFAC6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DED63C-28CE-D045-8781-2E7B413C1B5E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0DA794C-1C5E-DC4F-B6F5-116FCAD858CD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E460690-369E-B14D-AB4A-EC1C664F038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BB36636-3C06-9847-A727-19F619A79E4F}"/>
                </a:ext>
              </a:extLst>
            </p:cNvPr>
            <p:cNvGrpSpPr/>
            <p:nvPr/>
          </p:nvGrpSpPr>
          <p:grpSpPr>
            <a:xfrm rot="6415490">
              <a:off x="3120032" y="1988914"/>
              <a:ext cx="228535" cy="330481"/>
              <a:chOff x="4493120" y="4093618"/>
              <a:chExt cx="228535" cy="330481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11D4170-9DCF-8A40-B0C3-30453972344F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9B9E72A-0C1C-A346-9A17-4E0BA504BAA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6C21708-15D1-AE4A-A75E-0CD0C0AE5F01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EE0F00C-BD84-4D41-8A64-E4D5140C84EA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AF75BC9-3FA6-FD46-828B-E9F11D914E25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3DAD427-2A92-AC4F-B497-727F990B9575}"/>
                </a:ext>
              </a:extLst>
            </p:cNvPr>
            <p:cNvGrpSpPr/>
            <p:nvPr/>
          </p:nvGrpSpPr>
          <p:grpSpPr>
            <a:xfrm rot="15974830">
              <a:off x="2975395" y="2347497"/>
              <a:ext cx="228535" cy="330481"/>
              <a:chOff x="4493120" y="4093618"/>
              <a:chExt cx="228535" cy="33048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507E1A2-789B-3D44-AFA0-5FDB2A55EC08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ED38071-D185-CB4A-97EE-EB2E46A118D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5B2075EE-8562-5945-9EF5-91EB368B3ECA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E2F732F-0D39-994B-B744-68C13683EBF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40F02F4-B8F0-9941-A8F6-37A8CCC446D1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91F77029-1D6C-D741-A7A8-C668AF40A1C4}"/>
                </a:ext>
              </a:extLst>
            </p:cNvPr>
            <p:cNvGrpSpPr/>
            <p:nvPr/>
          </p:nvGrpSpPr>
          <p:grpSpPr>
            <a:xfrm rot="17560465">
              <a:off x="2496929" y="1603188"/>
              <a:ext cx="228535" cy="330481"/>
              <a:chOff x="4493120" y="4093618"/>
              <a:chExt cx="228535" cy="330481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2E17675-8633-9644-B274-6813947353EA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661C2CF-E83A-7F45-BED3-0FEBA6B371DB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E333FEB-FCD3-4D4B-8886-E5A3F8E31B18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0B2A602-D252-C141-90AD-E81BA6C4DD38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D661AFC-8D90-8C41-8EDE-532AFCA47B40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81A129-51BD-9B4A-8218-C31EAA2F858D}"/>
                </a:ext>
              </a:extLst>
            </p:cNvPr>
            <p:cNvGrpSpPr/>
            <p:nvPr/>
          </p:nvGrpSpPr>
          <p:grpSpPr>
            <a:xfrm rot="13589202">
              <a:off x="3224595" y="2684403"/>
              <a:ext cx="228535" cy="330481"/>
              <a:chOff x="4493120" y="4093618"/>
              <a:chExt cx="228535" cy="330481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5120B89-E2F2-8D41-8FAD-7348E9DEEB2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7F915F-4258-5D49-B97C-5312087ACD8D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04B8EAC-9FE5-0344-B992-900D1EC2545B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B12F48D-A867-F546-868D-F3603023AE2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7971273-51E7-0F40-A6CC-C60585B995F8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EC9B263-1B7E-9642-9D94-9848ECE84650}"/>
                </a:ext>
              </a:extLst>
            </p:cNvPr>
            <p:cNvGrpSpPr/>
            <p:nvPr/>
          </p:nvGrpSpPr>
          <p:grpSpPr>
            <a:xfrm rot="17634860">
              <a:off x="3043417" y="3049086"/>
              <a:ext cx="228535" cy="330481"/>
              <a:chOff x="4493120" y="4093618"/>
              <a:chExt cx="228535" cy="330481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A0152ABB-364C-EC4F-9B94-F56A6611A36C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911E77C-D36D-6843-A3E0-A4B38711B7D3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C814A5D-B0A5-8D40-9A46-29DCBA4336F9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A4EEB91-DCFD-124D-BD2A-4A0A9142DC7F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3DAD596-C160-5945-A9BC-0ECB3AAEE92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5F3F95F-0653-FA47-9F6F-FD904E7BFC65}"/>
                </a:ext>
              </a:extLst>
            </p:cNvPr>
            <p:cNvGrpSpPr/>
            <p:nvPr/>
          </p:nvGrpSpPr>
          <p:grpSpPr>
            <a:xfrm rot="12917490">
              <a:off x="3458434" y="2222660"/>
              <a:ext cx="228535" cy="330481"/>
              <a:chOff x="4493120" y="4093618"/>
              <a:chExt cx="228535" cy="330481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C03ACDD-F7A4-0B4B-BF9D-2C4047F4C05E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80D5564-DBF3-A54A-B984-BDA19C3944D6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3AD7448-A5DE-004E-9D11-E742629683DD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04E6FC4-CFD7-2544-BF66-83878E178A86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C041DF0-8871-F14A-AA17-89DA4D25A87B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2BDEE72-9142-6D46-89F5-85805186100C}"/>
                </a:ext>
              </a:extLst>
            </p:cNvPr>
            <p:cNvGrpSpPr/>
            <p:nvPr/>
          </p:nvGrpSpPr>
          <p:grpSpPr>
            <a:xfrm rot="9312053">
              <a:off x="3640824" y="2580197"/>
              <a:ext cx="228535" cy="330481"/>
              <a:chOff x="4493120" y="4093618"/>
              <a:chExt cx="228535" cy="330481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028268A2-97B5-F84D-8F77-8DB9AE99507B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3CC76AC-7D59-1341-8E43-42B57F206618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02FFA2A-191D-BD48-BBDF-5AF494A10175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B33C500-6811-2F48-879E-FC972C55F092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C7A5857-6008-144A-B2CB-325D094DD6FF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CCD779B-9309-1746-8FFC-A26FAE0363D0}"/>
                </a:ext>
              </a:extLst>
            </p:cNvPr>
            <p:cNvGrpSpPr/>
            <p:nvPr/>
          </p:nvGrpSpPr>
          <p:grpSpPr>
            <a:xfrm rot="16681216">
              <a:off x="3474842" y="2983888"/>
              <a:ext cx="228535" cy="330481"/>
              <a:chOff x="4493120" y="4093618"/>
              <a:chExt cx="228535" cy="330481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BA6E920-1406-E442-844C-518305F13272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D4B70F5-848B-324A-AC14-12C91FE70E7E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D2AA77D-516C-294E-BC40-FCE1EC987E52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75706F2-1872-8B46-B435-078D6CFBFF84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89D60673-A62D-1041-952D-F875E7EA8BD7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7C9CD49-D607-7340-A166-A57E75D4FB43}"/>
                </a:ext>
              </a:extLst>
            </p:cNvPr>
            <p:cNvSpPr/>
            <p:nvPr/>
          </p:nvSpPr>
          <p:spPr>
            <a:xfrm>
              <a:off x="1432273" y="328932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59F3481-3EF2-E941-A330-819343A84731}"/>
                </a:ext>
              </a:extLst>
            </p:cNvPr>
            <p:cNvSpPr/>
            <p:nvPr/>
          </p:nvSpPr>
          <p:spPr>
            <a:xfrm>
              <a:off x="2955891" y="279879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AE1AA86-66E4-CA45-A5F8-CE51CEA24220}"/>
                </a:ext>
              </a:extLst>
            </p:cNvPr>
            <p:cNvSpPr/>
            <p:nvPr/>
          </p:nvSpPr>
          <p:spPr>
            <a:xfrm>
              <a:off x="1666876" y="1675406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CD24756-7E8A-EE48-AD89-9B7890D37E73}"/>
                </a:ext>
              </a:extLst>
            </p:cNvPr>
            <p:cNvSpPr/>
            <p:nvPr/>
          </p:nvSpPr>
          <p:spPr>
            <a:xfrm>
              <a:off x="3028544" y="1650227"/>
              <a:ext cx="76200" cy="756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D2FCC74-B2E5-C242-A3D5-DF8504A06A65}"/>
                </a:ext>
              </a:extLst>
            </p:cNvPr>
            <p:cNvGrpSpPr/>
            <p:nvPr/>
          </p:nvGrpSpPr>
          <p:grpSpPr>
            <a:xfrm rot="2310742">
              <a:off x="1950246" y="2938305"/>
              <a:ext cx="955180" cy="322572"/>
              <a:chOff x="4912220" y="4495226"/>
              <a:chExt cx="955180" cy="322572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0DC12961-3596-4F46-87A5-EFC9E0125A28}"/>
                  </a:ext>
                </a:extLst>
              </p:cNvPr>
              <p:cNvSpPr/>
              <p:nvPr/>
            </p:nvSpPr>
            <p:spPr>
              <a:xfrm rot="11272197">
                <a:off x="4912220" y="474219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434A87F-6729-A848-9DE5-BAF4E15D6E55}"/>
                  </a:ext>
                </a:extLst>
              </p:cNvPr>
              <p:cNvCxnSpPr/>
              <p:nvPr/>
            </p:nvCxnSpPr>
            <p:spPr>
              <a:xfrm rot="11272197" flipH="1">
                <a:off x="5101705" y="4688107"/>
                <a:ext cx="180975" cy="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8B87520-843E-324F-BC1C-AF8DDDB4E818}"/>
                  </a:ext>
                </a:extLst>
              </p:cNvPr>
              <p:cNvCxnSpPr/>
              <p:nvPr/>
            </p:nvCxnSpPr>
            <p:spPr>
              <a:xfrm rot="11272197" flipH="1">
                <a:off x="5289964" y="4582910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F6DA7AC0-1995-8D41-B243-758552A3C339}"/>
                  </a:ext>
                </a:extLst>
              </p:cNvPr>
              <p:cNvCxnSpPr/>
              <p:nvPr/>
            </p:nvCxnSpPr>
            <p:spPr>
              <a:xfrm rot="11272197" flipH="1">
                <a:off x="5567259" y="4616026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8917758-407E-5846-B646-38E3F4EABF85}"/>
                  </a:ext>
                </a:extLst>
              </p:cNvPr>
              <p:cNvCxnSpPr>
                <a:endCxn id="155" idx="5"/>
              </p:cNvCxnSpPr>
              <p:nvPr/>
            </p:nvCxnSpPr>
            <p:spPr>
              <a:xfrm>
                <a:off x="5431061" y="4594759"/>
                <a:ext cx="103804" cy="112412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244616B-9B7C-EF4C-A32C-907500773BEC}"/>
                  </a:ext>
                </a:extLst>
              </p:cNvPr>
              <p:cNvSpPr/>
              <p:nvPr/>
            </p:nvSpPr>
            <p:spPr>
              <a:xfrm rot="11272197">
                <a:off x="5064555" y="463721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433A701-8991-D644-AA10-9FBC5C3A29B9}"/>
                  </a:ext>
                </a:extLst>
              </p:cNvPr>
              <p:cNvSpPr/>
              <p:nvPr/>
            </p:nvSpPr>
            <p:spPr>
              <a:xfrm rot="11272197">
                <a:off x="4946358" y="449522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622AEE6-22CC-1546-ADFC-DF2B20D54C3C}"/>
                  </a:ext>
                </a:extLst>
              </p:cNvPr>
              <p:cNvSpPr/>
              <p:nvPr/>
            </p:nvSpPr>
            <p:spPr>
              <a:xfrm rot="11272197">
                <a:off x="5243824" y="4661990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EDECE334-E93B-A546-81D0-E130F8DFD1F7}"/>
                  </a:ext>
                </a:extLst>
              </p:cNvPr>
              <p:cNvSpPr/>
              <p:nvPr/>
            </p:nvSpPr>
            <p:spPr>
              <a:xfrm rot="11272197">
                <a:off x="5392961" y="455695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DC87018-359B-C049-B209-301FF3534440}"/>
                  </a:ext>
                </a:extLst>
              </p:cNvPr>
              <p:cNvSpPr/>
              <p:nvPr/>
            </p:nvSpPr>
            <p:spPr>
              <a:xfrm rot="11272197">
                <a:off x="5519792" y="4699537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AF4AF459-616A-E944-ACEF-5622A98B7752}"/>
                  </a:ext>
                </a:extLst>
              </p:cNvPr>
              <p:cNvSpPr/>
              <p:nvPr/>
            </p:nvSpPr>
            <p:spPr>
              <a:xfrm rot="11272197">
                <a:off x="5667375" y="4586936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1D39FC0-BEAA-B845-A6AC-4C02945FE49D}"/>
                  </a:ext>
                </a:extLst>
              </p:cNvPr>
              <p:cNvCxnSpPr/>
              <p:nvPr/>
            </p:nvCxnSpPr>
            <p:spPr>
              <a:xfrm rot="11272197" flipH="1">
                <a:off x="4958359" y="4663118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CAA479D-D32C-0A48-A99F-CD8E41CE232F}"/>
                  </a:ext>
                </a:extLst>
              </p:cNvPr>
              <p:cNvCxnSpPr/>
              <p:nvPr/>
            </p:nvCxnSpPr>
            <p:spPr>
              <a:xfrm rot="11272197" flipH="1" flipV="1">
                <a:off x="4975699" y="4533614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9B566A9-6228-9849-941A-72F8342DDDF7}"/>
                  </a:ext>
                </a:extLst>
              </p:cNvPr>
              <p:cNvCxnSpPr/>
              <p:nvPr/>
            </p:nvCxnSpPr>
            <p:spPr>
              <a:xfrm>
                <a:off x="5708650" y="4627572"/>
                <a:ext cx="120650" cy="123594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06B6561-B574-054E-A522-D10BDA324B45}"/>
                  </a:ext>
                </a:extLst>
              </p:cNvPr>
              <p:cNvSpPr/>
              <p:nvPr/>
            </p:nvSpPr>
            <p:spPr>
              <a:xfrm rot="11272197">
                <a:off x="5791200" y="4713365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A93FC9C-1470-8640-A37B-8ABF907E28FC}"/>
                </a:ext>
              </a:extLst>
            </p:cNvPr>
            <p:cNvGrpSpPr/>
            <p:nvPr/>
          </p:nvGrpSpPr>
          <p:grpSpPr>
            <a:xfrm rot="13589202">
              <a:off x="1798680" y="3170246"/>
              <a:ext cx="228535" cy="330481"/>
              <a:chOff x="4493120" y="4093618"/>
              <a:chExt cx="228535" cy="330481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34D6AE3-C7C8-154E-BC88-C26BD6F9D1A3}"/>
                  </a:ext>
                </a:extLst>
              </p:cNvPr>
              <p:cNvSpPr/>
              <p:nvPr/>
            </p:nvSpPr>
            <p:spPr>
              <a:xfrm rot="11272197">
                <a:off x="4493120" y="4348499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397E109-4314-5E40-A280-66C81796B989}"/>
                  </a:ext>
                </a:extLst>
              </p:cNvPr>
              <p:cNvSpPr/>
              <p:nvPr/>
            </p:nvSpPr>
            <p:spPr>
              <a:xfrm rot="11272197">
                <a:off x="4645455" y="4243511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9292909-5C85-9045-AFD2-B7A4EBDD3E46}"/>
                  </a:ext>
                </a:extLst>
              </p:cNvPr>
              <p:cNvSpPr/>
              <p:nvPr/>
            </p:nvSpPr>
            <p:spPr>
              <a:xfrm rot="11272197">
                <a:off x="4533355" y="4093618"/>
                <a:ext cx="76200" cy="75600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6E4A36D-3B4D-CD47-96C9-4B599BA7D989}"/>
                  </a:ext>
                </a:extLst>
              </p:cNvPr>
              <p:cNvCxnSpPr/>
              <p:nvPr/>
            </p:nvCxnSpPr>
            <p:spPr>
              <a:xfrm rot="11272197" flipH="1">
                <a:off x="4539259" y="4269419"/>
                <a:ext cx="133351" cy="126606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A79F220-932D-8B44-B259-3B84797BB7A3}"/>
                  </a:ext>
                </a:extLst>
              </p:cNvPr>
              <p:cNvCxnSpPr/>
              <p:nvPr/>
            </p:nvCxnSpPr>
            <p:spPr>
              <a:xfrm rot="11272197" flipH="1" flipV="1">
                <a:off x="4556599" y="4139915"/>
                <a:ext cx="133350" cy="13472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337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E45F36-2CAE-484F-9D44-F12774A3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0A2-323C-544B-81C5-8198DDC55B7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2">
            <a:extLst>
              <a:ext uri="{FF2B5EF4-FFF2-40B4-BE49-F238E27FC236}">
                <a16:creationId xmlns:a16="http://schemas.microsoft.com/office/drawing/2014/main" id="{F695B120-25F6-4D91-89B2-5A0E3091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5618864" y="1187860"/>
            <a:ext cx="1625120" cy="1581193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11B21-EF17-4FAA-B1B9-418CC417418E}"/>
              </a:ext>
            </a:extLst>
          </p:cNvPr>
          <p:cNvSpPr txBox="1"/>
          <p:nvPr/>
        </p:nvSpPr>
        <p:spPr>
          <a:xfrm>
            <a:off x="4273094" y="2381853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MD setup</a:t>
            </a:r>
          </a:p>
        </p:txBody>
      </p:sp>
      <p:sp>
        <p:nvSpPr>
          <p:cNvPr id="9" name="Rounded Rectangle 171">
            <a:extLst>
              <a:ext uri="{FF2B5EF4-FFF2-40B4-BE49-F238E27FC236}">
                <a16:creationId xmlns:a16="http://schemas.microsoft.com/office/drawing/2014/main" id="{BF3AEDD2-00E8-461D-9E0F-559AD1112C05}"/>
              </a:ext>
            </a:extLst>
          </p:cNvPr>
          <p:cNvSpPr/>
          <p:nvPr/>
        </p:nvSpPr>
        <p:spPr>
          <a:xfrm>
            <a:off x="5528076" y="876813"/>
            <a:ext cx="1768363" cy="2862322"/>
          </a:xfrm>
          <a:prstGeom prst="round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DFF388-FA2D-4C45-91D0-432492646DE1}"/>
              </a:ext>
            </a:extLst>
          </p:cNvPr>
          <p:cNvSpPr txBox="1"/>
          <p:nvPr/>
        </p:nvSpPr>
        <p:spPr>
          <a:xfrm>
            <a:off x="2690525" y="3179126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2"/>
                </a:solidFill>
              </a:rPr>
              <a:t>Input protein structure</a:t>
            </a:r>
          </a:p>
        </p:txBody>
      </p:sp>
      <p:pic>
        <p:nvPicPr>
          <p:cNvPr id="11" name="Picture 150">
            <a:extLst>
              <a:ext uri="{FF2B5EF4-FFF2-40B4-BE49-F238E27FC236}">
                <a16:creationId xmlns:a16="http://schemas.microsoft.com/office/drawing/2014/main" id="{AC7598B4-1382-4C3C-A194-3EA289A10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45" t="8125" r="23127" b="3839"/>
          <a:stretch/>
        </p:blipFill>
        <p:spPr>
          <a:xfrm>
            <a:off x="2882842" y="1308845"/>
            <a:ext cx="1390252" cy="1677266"/>
          </a:xfrm>
          <a:prstGeom prst="rect">
            <a:avLst/>
          </a:prstGeom>
        </p:spPr>
      </p:pic>
      <p:sp>
        <p:nvSpPr>
          <p:cNvPr id="12" name="Rounded Rectangle 172">
            <a:extLst>
              <a:ext uri="{FF2B5EF4-FFF2-40B4-BE49-F238E27FC236}">
                <a16:creationId xmlns:a16="http://schemas.microsoft.com/office/drawing/2014/main" id="{B82BD40C-15A9-4088-BB93-99371AE85FE7}"/>
              </a:ext>
            </a:extLst>
          </p:cNvPr>
          <p:cNvSpPr/>
          <p:nvPr/>
        </p:nvSpPr>
        <p:spPr>
          <a:xfrm>
            <a:off x="2709430" y="876813"/>
            <a:ext cx="1768363" cy="2862322"/>
          </a:xfrm>
          <a:prstGeom prst="round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1134-C20C-46DC-856B-1F6459D9216B}"/>
              </a:ext>
            </a:extLst>
          </p:cNvPr>
          <p:cNvSpPr txBox="1"/>
          <p:nvPr/>
        </p:nvSpPr>
        <p:spPr>
          <a:xfrm>
            <a:off x="5547503" y="3215915"/>
            <a:ext cx="176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2F528F"/>
                </a:solidFill>
              </a:rPr>
              <a:t>MD topology and parameters</a:t>
            </a:r>
          </a:p>
        </p:txBody>
      </p:sp>
      <p:cxnSp>
        <p:nvCxnSpPr>
          <p:cNvPr id="16" name="Straight Arrow Connector 125">
            <a:extLst>
              <a:ext uri="{FF2B5EF4-FFF2-40B4-BE49-F238E27FC236}">
                <a16:creationId xmlns:a16="http://schemas.microsoft.com/office/drawing/2014/main" id="{35988702-9B17-4A1B-92B1-64D2D92B50B8}"/>
              </a:ext>
            </a:extLst>
          </p:cNvPr>
          <p:cNvCxnSpPr>
            <a:cxnSpLocks/>
          </p:cNvCxnSpPr>
          <p:nvPr/>
        </p:nvCxnSpPr>
        <p:spPr>
          <a:xfrm flipV="1">
            <a:off x="7486266" y="2274924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D534F5-992E-47AD-94E4-F7B9DE7493EA}"/>
              </a:ext>
            </a:extLst>
          </p:cNvPr>
          <p:cNvSpPr txBox="1"/>
          <p:nvPr/>
        </p:nvSpPr>
        <p:spPr>
          <a:xfrm>
            <a:off x="7138676" y="2387366"/>
            <a:ext cx="1384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QM/MM setup</a:t>
            </a:r>
          </a:p>
        </p:txBody>
      </p:sp>
      <p:sp>
        <p:nvSpPr>
          <p:cNvPr id="25" name="Rounded Rectangle 171">
            <a:extLst>
              <a:ext uri="{FF2B5EF4-FFF2-40B4-BE49-F238E27FC236}">
                <a16:creationId xmlns:a16="http://schemas.microsoft.com/office/drawing/2014/main" id="{B3AB2909-475D-45AA-A0F7-2860477CF597}"/>
              </a:ext>
            </a:extLst>
          </p:cNvPr>
          <p:cNvSpPr/>
          <p:nvPr/>
        </p:nvSpPr>
        <p:spPr>
          <a:xfrm>
            <a:off x="8346723" y="876813"/>
            <a:ext cx="1767841" cy="2862322"/>
          </a:xfrm>
          <a:prstGeom prst="roundRect">
            <a:avLst/>
          </a:prstGeom>
          <a:noFill/>
          <a:ln w="2222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D1CCC-3CE8-47A4-8249-7431A3186658}"/>
              </a:ext>
            </a:extLst>
          </p:cNvPr>
          <p:cNvSpPr txBox="1"/>
          <p:nvPr/>
        </p:nvSpPr>
        <p:spPr>
          <a:xfrm>
            <a:off x="2414964" y="3972179"/>
            <a:ext cx="805295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Automatized topology conversion from classical MD to QM/MM: charges and bonds modifications, as well as link-atoms setup on the frontier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Validated CP2K QM parameters setup for the biological systems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the most simulation techniques available in Gromacs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Compatibility with Gromacs tools and third-party software for analysis 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Supports highly parallelizable simulation methods, like umbrella sampling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ru-RU" dirty="0"/>
          </a:p>
        </p:txBody>
      </p:sp>
      <p:pic>
        <p:nvPicPr>
          <p:cNvPr id="30" name="Picture 52">
            <a:extLst>
              <a:ext uri="{FF2B5EF4-FFF2-40B4-BE49-F238E27FC236}">
                <a16:creationId xmlns:a16="http://schemas.microsoft.com/office/drawing/2014/main" id="{6F8F6C5B-4C24-45E0-8458-C7D34CA2B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3" t="10118" r="22100" b="10172"/>
          <a:stretch/>
        </p:blipFill>
        <p:spPr>
          <a:xfrm>
            <a:off x="8471268" y="998369"/>
            <a:ext cx="1536633" cy="1495097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"/>
              </a:scheme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D2F59A-3407-4CDE-A8AB-AC1CC7EF9647}"/>
              </a:ext>
            </a:extLst>
          </p:cNvPr>
          <p:cNvSpPr txBox="1"/>
          <p:nvPr/>
        </p:nvSpPr>
        <p:spPr>
          <a:xfrm>
            <a:off x="8346722" y="3395209"/>
            <a:ext cx="1767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6">
                    <a:lumMod val="75000"/>
                  </a:schemeClr>
                </a:solidFill>
              </a:rPr>
              <a:t>QM/MM parameters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F2E81A8-AADE-479A-9BC5-DD174818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802" y="2542631"/>
            <a:ext cx="1315564" cy="865870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tx1"/>
            </a:solidFill>
          </a:ln>
        </p:spPr>
      </p:pic>
      <p:cxnSp>
        <p:nvCxnSpPr>
          <p:cNvPr id="40" name="Straight Arrow Connector 125">
            <a:extLst>
              <a:ext uri="{FF2B5EF4-FFF2-40B4-BE49-F238E27FC236}">
                <a16:creationId xmlns:a16="http://schemas.microsoft.com/office/drawing/2014/main" id="{D42F1480-967C-425A-8C3C-9FCF3A1C3A6E}"/>
              </a:ext>
            </a:extLst>
          </p:cNvPr>
          <p:cNvCxnSpPr>
            <a:cxnSpLocks/>
          </p:cNvCxnSpPr>
          <p:nvPr/>
        </p:nvCxnSpPr>
        <p:spPr>
          <a:xfrm flipV="1">
            <a:off x="4667619" y="2281456"/>
            <a:ext cx="670629" cy="65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F0ECF192-47D4-41FB-8B43-495C7F26C8CD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581802" y="1752600"/>
            <a:ext cx="421228" cy="7900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84BA30CB-AEE6-4B8A-96AA-0FB75FB3EDE3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9424258" y="1752600"/>
            <a:ext cx="473108" cy="790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Овал 46">
            <a:extLst>
              <a:ext uri="{FF2B5EF4-FFF2-40B4-BE49-F238E27FC236}">
                <a16:creationId xmlns:a16="http://schemas.microsoft.com/office/drawing/2014/main" id="{F7BC887A-6E6A-4DC5-A9B0-8839DF3BCEC7}"/>
              </a:ext>
            </a:extLst>
          </p:cNvPr>
          <p:cNvSpPr/>
          <p:nvPr/>
        </p:nvSpPr>
        <p:spPr>
          <a:xfrm>
            <a:off x="9003030" y="1602105"/>
            <a:ext cx="421228" cy="30099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1B5F61-6B32-4B2C-A46B-A86C2F665CF1}"/>
              </a:ext>
            </a:extLst>
          </p:cNvPr>
          <p:cNvSpPr txBox="1">
            <a:spLocks/>
          </p:cNvSpPr>
          <p:nvPr/>
        </p:nvSpPr>
        <p:spPr>
          <a:xfrm>
            <a:off x="702271" y="84580"/>
            <a:ext cx="11072813" cy="926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PT Sans" panose="020B0503020203020204" pitchFamily="34" charset="77"/>
                <a:ea typeface="+mj-ea"/>
                <a:cs typeface="+mj-cs"/>
              </a:defRPr>
            </a:lvl1pPr>
          </a:lstStyle>
          <a:p>
            <a:pPr algn="l"/>
            <a:r>
              <a:rPr lang="en-GB" b="1" dirty="0"/>
              <a:t>Features of the Interface</a:t>
            </a:r>
          </a:p>
        </p:txBody>
      </p:sp>
    </p:spTree>
    <p:extLst>
      <p:ext uri="{BB962C8B-B14F-4D97-AF65-F5344CB8AC3E}">
        <p14:creationId xmlns:p14="http://schemas.microsoft.com/office/powerpoint/2010/main" val="362953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75E5B4D-E8BF-DD4D-9EB4-20A69E26F449}" vid="{80DA90CE-5D17-3844-B3C7-C0A599ABE7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10801</TotalTime>
  <Words>3068</Words>
  <Application>Microsoft Office PowerPoint</Application>
  <PresentationFormat>Широкоэкранный</PresentationFormat>
  <Paragraphs>523</Paragraphs>
  <Slides>46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Helvetica</vt:lpstr>
      <vt:lpstr>Helvetica Neue</vt:lpstr>
      <vt:lpstr>PT Sans</vt:lpstr>
      <vt:lpstr>Tw Cen MT</vt:lpstr>
      <vt:lpstr>Twentieth Century</vt:lpstr>
      <vt:lpstr>Wingdings</vt:lpstr>
      <vt:lpstr>Office Theme</vt:lpstr>
      <vt:lpstr>GROMACS-CP2K Interface Tutorial (Introduction to QM/MM simulations)</vt:lpstr>
      <vt:lpstr>Tutorial: GROMACS + CP2K</vt:lpstr>
      <vt:lpstr>Lecture Recap: Forcefield (MM) - GROMACS</vt:lpstr>
      <vt:lpstr>Lecture Recap: Quickstep (QM) - CP2K</vt:lpstr>
      <vt:lpstr>Lecture Recap: GEEP for QM/MM Coupling - CP2K</vt:lpstr>
      <vt:lpstr>Fully periodic QM/MM</vt:lpstr>
      <vt:lpstr>Tutorial: GROMACS + CP2K</vt:lpstr>
      <vt:lpstr>GROMACS-CP2K Interface</vt:lpstr>
      <vt:lpstr>Презентация PowerPoint</vt:lpstr>
      <vt:lpstr>Setup a QM/MM calculation</vt:lpstr>
      <vt:lpstr> Tutorial: GROMACS + CP2K</vt:lpstr>
      <vt:lpstr>GROMACS-CP2K Tutorial files</vt:lpstr>
      <vt:lpstr>Exercise 1: Setting up simple QM system</vt:lpstr>
      <vt:lpstr>MDP Parameters for energy minimization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CP2K: Basic Input Parameters</vt:lpstr>
      <vt:lpstr>Result of the energy minimization</vt:lpstr>
      <vt:lpstr>Result of the molecular dynamics with QM forces</vt:lpstr>
      <vt:lpstr> Tutorial: GROMACS + CP2K</vt:lpstr>
      <vt:lpstr>Exercise 2: Stilbene isomerization</vt:lpstr>
      <vt:lpstr>What is Umbrella sampling</vt:lpstr>
      <vt:lpstr>MDP Parameters: umbrella sampling</vt:lpstr>
      <vt:lpstr>MDP Parameters: QM/MM</vt:lpstr>
      <vt:lpstr>Isomerization free energy with MM forcefield</vt:lpstr>
      <vt:lpstr>Using GROMACS WHAM tool</vt:lpstr>
      <vt:lpstr>Isomerization free energy with QM </vt:lpstr>
      <vt:lpstr>Isomerization free energy with QM </vt:lpstr>
      <vt:lpstr>Isomerization free energy with QM </vt:lpstr>
      <vt:lpstr>Tutorial: GROMACS + CP2K</vt:lpstr>
      <vt:lpstr>Build protein system from pdb file</vt:lpstr>
      <vt:lpstr>Exercise 3: build protein system from pdb file</vt:lpstr>
      <vt:lpstr>MDP Parameters: QM/MM</vt:lpstr>
      <vt:lpstr>Exercise 3: build protein system from pdb file</vt:lpstr>
      <vt:lpstr>Exercise 4: using user-defined QM input file</vt:lpstr>
      <vt:lpstr>Exercise 4: using user-defined QM input file</vt:lpstr>
      <vt:lpstr>Exercise 4: using user-defined QM input file</vt:lpstr>
      <vt:lpstr>Exercise 4: using user-defined QM input file</vt:lpstr>
      <vt:lpstr>Exercise 4: TDDFT excitations</vt:lpstr>
      <vt:lpstr>Exercise 4: convolving the spectra</vt:lpstr>
      <vt:lpstr>Exercise 4: Results</vt:lpstr>
      <vt:lpstr>1) CP2K parameters and best practices: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QM/MM (GMX-CP2K Interface Demo)</dc:title>
  <dc:creator>Morozov, Dmitry;Modi, Vaibhav</dc:creator>
  <cp:lastModifiedBy>Morozov, Dmitry</cp:lastModifiedBy>
  <cp:revision>261</cp:revision>
  <dcterms:created xsi:type="dcterms:W3CDTF">2020-06-15T08:35:28Z</dcterms:created>
  <dcterms:modified xsi:type="dcterms:W3CDTF">2022-03-28T20:13:53Z</dcterms:modified>
</cp:coreProperties>
</file>